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  <p:sldMasterId id="2147483841" r:id="rId2"/>
    <p:sldMasterId id="2147483869" r:id="rId3"/>
    <p:sldMasterId id="2147483878" r:id="rId4"/>
  </p:sldMasterIdLst>
  <p:notesMasterIdLst>
    <p:notesMasterId r:id="rId16"/>
  </p:notesMasterIdLst>
  <p:handoutMasterIdLst>
    <p:handoutMasterId r:id="rId17"/>
  </p:handoutMasterIdLst>
  <p:sldIdLst>
    <p:sldId id="266" r:id="rId5"/>
    <p:sldId id="12462" r:id="rId6"/>
    <p:sldId id="261" r:id="rId7"/>
    <p:sldId id="12482" r:id="rId8"/>
    <p:sldId id="12417" r:id="rId9"/>
    <p:sldId id="12483" r:id="rId10"/>
    <p:sldId id="12468" r:id="rId11"/>
    <p:sldId id="12484" r:id="rId12"/>
    <p:sldId id="12485" r:id="rId13"/>
    <p:sldId id="12437" r:id="rId14"/>
    <p:sldId id="1243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31C324-2079-11C9-F226-B544BB9BFC82}" name="MAZZONE Chiara (CNECT-EXT)" initials="MC(E" userId="S::Chiara.MAZZONE@ext.ec.europa.eu::700e0238-0e74-4534-8910-1b968c770a3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B7D5"/>
    <a:srgbClr val="02448C"/>
    <a:srgbClr val="00C5C0"/>
    <a:srgbClr val="008BBC"/>
    <a:srgbClr val="00642D"/>
    <a:srgbClr val="007434"/>
    <a:srgbClr val="EB9F15"/>
    <a:srgbClr val="024EA2"/>
    <a:srgbClr val="A4C2E4"/>
    <a:srgbClr val="86AA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96" autoAdjust="0"/>
    <p:restoredTop sz="92744" autoAdjust="0"/>
  </p:normalViewPr>
  <p:slideViewPr>
    <p:cSldViewPr snapToGrid="0">
      <p:cViewPr varScale="1">
        <p:scale>
          <a:sx n="88" d="100"/>
          <a:sy n="88" d="100"/>
        </p:scale>
        <p:origin x="131" y="183"/>
      </p:cViewPr>
      <p:guideLst>
        <p:guide orient="horz" pos="2092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9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21/02/2023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21/02/2023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626398-1C20-4B8B-896B-E56FED6EEE7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5085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626398-1C20-4B8B-896B-E56FED6EEE7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238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626398-1C20-4B8B-896B-E56FED6EEE7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721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626398-1C20-4B8B-896B-E56FED6EEE7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240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626398-1C20-4B8B-896B-E56FED6EEE7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181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719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848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626398-1C20-4B8B-896B-E56FED6EEE7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197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626398-1C20-4B8B-896B-E56FED6EEE7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87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jpg"/><Relationship Id="rId4" Type="http://schemas.openxmlformats.org/officeDocument/2006/relationships/image" Target="../media/image9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52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2342451" y="1628801"/>
            <a:ext cx="4320480" cy="4497363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rgbClr val="00B0F0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Item 1</a:t>
            </a:r>
          </a:p>
          <a:p>
            <a:pPr lvl="0"/>
            <a:r>
              <a:rPr lang="fr-FR" dirty="0" err="1"/>
              <a:t>Etc</a:t>
            </a:r>
            <a:endParaRPr lang="fr-FR" dirty="0"/>
          </a:p>
          <a:p>
            <a:pPr lvl="1"/>
            <a:r>
              <a:rPr lang="fr-FR" dirty="0"/>
              <a:t>Item 2</a:t>
            </a:r>
          </a:p>
          <a:p>
            <a:pPr lvl="1"/>
            <a:r>
              <a:rPr lang="fr-FR" dirty="0" err="1"/>
              <a:t>Etc</a:t>
            </a:r>
            <a:endParaRPr lang="fr-FR" dirty="0"/>
          </a:p>
          <a:p>
            <a:pPr lvl="2"/>
            <a:r>
              <a:rPr lang="fr-FR" dirty="0"/>
              <a:t>Item 3</a:t>
            </a:r>
          </a:p>
          <a:p>
            <a:pPr lvl="2"/>
            <a:r>
              <a:rPr lang="fr-FR" dirty="0" err="1"/>
              <a:t>Etc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867631" y="1628801"/>
            <a:ext cx="3854219" cy="4497363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rgbClr val="00B0F0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Item 1</a:t>
            </a:r>
          </a:p>
          <a:p>
            <a:pPr lvl="0"/>
            <a:r>
              <a:rPr lang="fr-FR" dirty="0" err="1"/>
              <a:t>Etc</a:t>
            </a:r>
            <a:endParaRPr lang="fr-FR" dirty="0"/>
          </a:p>
          <a:p>
            <a:pPr lvl="1"/>
            <a:r>
              <a:rPr lang="fr-FR" dirty="0"/>
              <a:t>Item 2</a:t>
            </a:r>
          </a:p>
          <a:p>
            <a:pPr lvl="1"/>
            <a:r>
              <a:rPr lang="fr-FR" dirty="0" err="1"/>
              <a:t>Etc</a:t>
            </a:r>
            <a:endParaRPr lang="fr-FR" dirty="0"/>
          </a:p>
          <a:p>
            <a:pPr lvl="2"/>
            <a:r>
              <a:rPr lang="fr-FR" dirty="0"/>
              <a:t>Item 3</a:t>
            </a:r>
          </a:p>
          <a:p>
            <a:pPr lvl="2"/>
            <a:r>
              <a:rPr lang="fr-FR" dirty="0" err="1"/>
              <a:t>Etc</a:t>
            </a:r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ctrTitle" hasCustomPrompt="1"/>
          </p:nvPr>
        </p:nvSpPr>
        <p:spPr>
          <a:xfrm>
            <a:off x="2691643" y="332656"/>
            <a:ext cx="7680853" cy="50405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/>
          <a:lstStyle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pic>
        <p:nvPicPr>
          <p:cNvPr id="8" name="Picture 7" descr="A picture containing text, clipart&#10;&#10;Description automatically generated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7384"/>
            <a:ext cx="2423592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91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5F53-DCC0-4B1D-B235-7C57EDE13339}" type="datetime1">
              <a:rPr lang="fr-FR" smtClean="0"/>
              <a:pPr/>
              <a:t>21/02/2023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3425-B7E0-46C9-8668-1D222311AF4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68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D02832-0BB7-AE4E-8AA5-41BD2D121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2FD442-81E0-C746-941B-71C216E82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507CD2-D19E-1844-9501-AEAC1E8BC8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A7E8D7-F332-7844-AEEE-152D31E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862B61-90E2-D043-937E-203B6947B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7069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6A1A-FBB9-4D49-974B-3B5267001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536385-DF1B-D943-ABE6-1AD56C792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2ABB12-42A5-0B46-A742-4DA880743C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1B25DD-8B77-1040-B866-28A3D115E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C5FEB2-3FBE-0843-A09B-40E790B95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456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3B8795-CA45-B74D-BD76-5CE341E54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36BE3-D3A4-4B4D-AC07-1AB13CB78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DFBCA3-EBE3-4341-95E5-3985AA8BD2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C758CE-42C9-D746-ADBF-920CAF83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6DD77E-241F-A746-833F-2096D3BCD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28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523156-CF30-C54D-9BFD-708CC87B2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70038D-ECA0-C74D-9632-7BE14D079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EAED47-85CF-314C-94A8-C72552E2A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5E6FFC-12F8-4F41-BB0A-90F1C95B8D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E61D73-ABD7-8842-BB75-AA30AF84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ACA21A-2862-D24B-B1D4-A42864A1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803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F55FA-4011-BC42-946A-5EEDBD5F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82C5AD-3841-1F47-8244-DD0FFB9B8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E8DAE4-346E-4248-9176-0E9A150F6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135207C-F787-1B4E-9762-CAA251EC1E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D265D56-1E0E-C642-A141-A6A3A3EA21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5A60C02-0B81-0B40-AC2F-1335684788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C18E2F0-94CB-BF48-BD9F-ACDB1B329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2B79B4-1180-044D-8439-812AE62EE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081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FE0EFD-9A6E-914D-81C9-7CB3385A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63D14C-17A1-6C47-80CE-F522C225EA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0A262C2-DAD8-D344-A9A5-85B83291A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1AD9B4B-B95B-F04D-9FF6-CFA64F7D4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75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AEADD1-AD2D-AC43-AE5B-D9E00C20DE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8AD206A-A12C-574A-9345-1829E2E9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2930A0-8287-B141-A054-7B5A6BA26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06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49575-7985-A546-AC8E-ABE71FEAD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456B82-0422-EB43-ACCD-CD6745E1E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71D3D8-2C7C-4945-8142-635EA7B01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59804-DFEB-BF4E-AF57-C5D08563A6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BC1A68-86DC-E843-BEAD-AB353C4B2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F3855A4-79D0-0546-964A-5A5A219B5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1518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CE9AB7-9B6A-DD46-86D8-CC33C88E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6B320D1-E33C-2740-B9F3-897E03AA27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DCB7B30-283B-074E-B632-7C10F02E3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F39FF1-3B96-8E48-82FE-86D5A3A85C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E91E5F-9078-1E4C-BEF7-AE96AB03B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099F27-76CC-E545-BAB0-12B72F04C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741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568A1E-E17E-BC4B-9037-F220ED813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8818A57-3429-E541-B550-A10D92D96A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1C2C43-17DC-6040-8EC5-58ADC0CBFB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A6DB99-CBA3-2342-B874-A192FFAB1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78FC88-A395-E740-BF51-DCDD9067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275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37299B1-9AC2-7546-AFB0-5FD047CD60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A05BA2-68D7-884A-8B33-6A3FECC42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6C67F7-1F1D-7544-AA9F-F419B50A6F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2E777A-9DEB-7340-A017-087FAF50F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C87D10-4990-8244-88A2-7D09AA898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378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07368" y="1484785"/>
            <a:ext cx="11390571" cy="489654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 sz="2000" b="1" i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chemeClr val="accent1"/>
                </a:solidFill>
              </a:defRPr>
            </a:lvl2pPr>
            <a:lvl3pPr marL="1143000" indent="-22860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chemeClr val="accent1"/>
                </a:solidFill>
              </a:defRPr>
            </a:lvl3pPr>
          </a:lstStyle>
          <a:p>
            <a:pPr lvl="0"/>
            <a:r>
              <a:rPr lang="fr-FR" dirty="0"/>
              <a:t>Item 1</a:t>
            </a:r>
          </a:p>
          <a:p>
            <a:pPr lvl="0"/>
            <a:r>
              <a:rPr lang="fr-FR" dirty="0" err="1"/>
              <a:t>Etc</a:t>
            </a:r>
            <a:endParaRPr lang="fr-FR" dirty="0"/>
          </a:p>
          <a:p>
            <a:pPr lvl="1"/>
            <a:r>
              <a:rPr lang="fr-FR" dirty="0"/>
              <a:t>Item 2</a:t>
            </a:r>
          </a:p>
          <a:p>
            <a:pPr lvl="1"/>
            <a:r>
              <a:rPr lang="fr-FR" dirty="0" err="1"/>
              <a:t>Etc</a:t>
            </a:r>
            <a:endParaRPr lang="fr-FR" dirty="0"/>
          </a:p>
          <a:p>
            <a:pPr lvl="2"/>
            <a:r>
              <a:rPr lang="fr-FR" dirty="0"/>
              <a:t>Item 3</a:t>
            </a:r>
          </a:p>
          <a:p>
            <a:pPr lvl="2"/>
            <a:r>
              <a:rPr lang="fr-FR" dirty="0" err="1"/>
              <a:t>Etc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058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52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70150" y="1628801"/>
            <a:ext cx="5337817" cy="44973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 sz="1800" b="1" i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buClr>
                <a:schemeClr val="accent3"/>
              </a:buClr>
              <a:buFont typeface="Arial" panose="020B0604020202020204" pitchFamily="34" charset="0"/>
              <a:buChar char="•"/>
              <a:defRPr sz="1800" b="0" i="0">
                <a:solidFill>
                  <a:schemeClr val="accent1"/>
                </a:solidFill>
              </a:defRPr>
            </a:lvl2pPr>
            <a:lvl3pPr marL="1143000" indent="-228600">
              <a:buClr>
                <a:schemeClr val="accent3"/>
              </a:buClr>
              <a:buFont typeface="Arial" panose="020B0604020202020204" pitchFamily="34" charset="0"/>
              <a:buChar char="•"/>
              <a:defRPr sz="1800" b="0" i="0">
                <a:solidFill>
                  <a:schemeClr val="accent1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Item 1</a:t>
            </a:r>
          </a:p>
          <a:p>
            <a:pPr lvl="0"/>
            <a:r>
              <a:rPr lang="fr-FR" dirty="0" err="1"/>
              <a:t>Etc</a:t>
            </a:r>
            <a:endParaRPr lang="fr-FR" dirty="0"/>
          </a:p>
          <a:p>
            <a:pPr lvl="1"/>
            <a:r>
              <a:rPr lang="fr-FR" dirty="0"/>
              <a:t>Item 2</a:t>
            </a:r>
          </a:p>
          <a:p>
            <a:pPr lvl="1"/>
            <a:r>
              <a:rPr lang="fr-FR" dirty="0" err="1"/>
              <a:t>Etc</a:t>
            </a:r>
            <a:endParaRPr lang="fr-FR" dirty="0"/>
          </a:p>
          <a:p>
            <a:pPr lvl="2"/>
            <a:r>
              <a:rPr lang="fr-FR" dirty="0"/>
              <a:t>Item 3</a:t>
            </a:r>
          </a:p>
          <a:p>
            <a:pPr lvl="2"/>
            <a:r>
              <a:rPr lang="fr-FR" dirty="0" err="1"/>
              <a:t>Etc</a:t>
            </a:r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209BA71-4A0A-AB68-1F1B-FB1992EA83E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40016" y="1643346"/>
            <a:ext cx="5337817" cy="44973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 sz="1800" b="1" i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buClr>
                <a:schemeClr val="accent3"/>
              </a:buClr>
              <a:buFont typeface="Arial" panose="020B0604020202020204" pitchFamily="34" charset="0"/>
              <a:buChar char="•"/>
              <a:defRPr sz="1800" b="0" i="0">
                <a:solidFill>
                  <a:schemeClr val="accent1"/>
                </a:solidFill>
              </a:defRPr>
            </a:lvl2pPr>
            <a:lvl3pPr marL="1143000" indent="-228600">
              <a:buClr>
                <a:schemeClr val="accent3"/>
              </a:buClr>
              <a:buFont typeface="Arial" panose="020B0604020202020204" pitchFamily="34" charset="0"/>
              <a:buChar char="•"/>
              <a:defRPr sz="1800" b="0" i="0">
                <a:solidFill>
                  <a:schemeClr val="accent1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Item 1</a:t>
            </a:r>
          </a:p>
          <a:p>
            <a:pPr lvl="0"/>
            <a:r>
              <a:rPr lang="fr-FR" dirty="0" err="1"/>
              <a:t>Etc</a:t>
            </a:r>
            <a:endParaRPr lang="fr-FR" dirty="0"/>
          </a:p>
          <a:p>
            <a:pPr lvl="1"/>
            <a:r>
              <a:rPr lang="fr-FR" dirty="0"/>
              <a:t>Item 2</a:t>
            </a:r>
          </a:p>
          <a:p>
            <a:pPr lvl="1"/>
            <a:r>
              <a:rPr lang="fr-FR" dirty="0" err="1"/>
              <a:t>Etc</a:t>
            </a:r>
            <a:endParaRPr lang="fr-FR" dirty="0"/>
          </a:p>
          <a:p>
            <a:pPr lvl="2"/>
            <a:r>
              <a:rPr lang="fr-FR" dirty="0"/>
              <a:t>Item 3</a:t>
            </a:r>
          </a:p>
          <a:p>
            <a:pPr lvl="2"/>
            <a:r>
              <a:rPr lang="fr-FR" dirty="0" err="1"/>
              <a:t>Etc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12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40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1710B-F08F-E147-8789-8D7D2EC322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EF1B5-53B4-4748-8AB1-48B53C978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14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: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text, tableware, plate, dishware&#10;&#10;Description automatically generated">
            <a:extLst>
              <a:ext uri="{FF2B5EF4-FFF2-40B4-BE49-F238E27FC236}">
                <a16:creationId xmlns:a16="http://schemas.microsoft.com/office/drawing/2014/main" id="{B55F1251-416A-0F79-5A2A-9C1C517121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2735" y="6166330"/>
            <a:ext cx="823965" cy="498090"/>
          </a:xfrm>
          <a:prstGeom prst="rect">
            <a:avLst/>
          </a:prstGeom>
        </p:spPr>
      </p:pic>
      <p:pic>
        <p:nvPicPr>
          <p:cNvPr id="20" name="Picture 19" descr="A picture containing web&#10;&#10;Description automatically generated">
            <a:extLst>
              <a:ext uri="{FF2B5EF4-FFF2-40B4-BE49-F238E27FC236}">
                <a16:creationId xmlns:a16="http://schemas.microsoft.com/office/drawing/2014/main" id="{A17906A6-19DD-A29F-11AE-A39FBBE0EE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839491" y="4035514"/>
            <a:ext cx="12192000" cy="3897423"/>
          </a:xfrm>
          <a:prstGeom prst="rect">
            <a:avLst/>
          </a:prstGeom>
        </p:spPr>
      </p:pic>
      <p:pic>
        <p:nvPicPr>
          <p:cNvPr id="12" name="Picture 11" descr="A picture containing web&#10;&#10;Description automatically generated">
            <a:extLst>
              <a:ext uri="{FF2B5EF4-FFF2-40B4-BE49-F238E27FC236}">
                <a16:creationId xmlns:a16="http://schemas.microsoft.com/office/drawing/2014/main" id="{73923567-D4EA-1C16-9627-87A05890F8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29387"/>
            <a:ext cx="12192000" cy="3897423"/>
          </a:xfrm>
          <a:prstGeom prst="rect">
            <a:avLst/>
          </a:prstGeom>
        </p:spPr>
      </p:pic>
      <p:sp>
        <p:nvSpPr>
          <p:cNvPr id="18" name="Espace réservé du texte 17"/>
          <p:cNvSpPr>
            <a:spLocks noGrp="1"/>
          </p:cNvSpPr>
          <p:nvPr>
            <p:ph type="body" sz="quarter" idx="11" hasCustomPrompt="1"/>
          </p:nvPr>
        </p:nvSpPr>
        <p:spPr>
          <a:xfrm>
            <a:off x="4480582" y="4004518"/>
            <a:ext cx="7366000" cy="358398"/>
          </a:xfrm>
          <a:prstGeom prst="rect">
            <a:avLst/>
          </a:prstGeom>
        </p:spPr>
        <p:txBody>
          <a:bodyPr lIns="144000" tIns="72000" rIns="144000" bIns="72000">
            <a:normAutofit/>
          </a:bodyPr>
          <a:lstStyle>
            <a:lvl1pPr marL="0" indent="0" algn="l">
              <a:buNone/>
              <a:defRPr sz="1400" b="0" i="1" baseline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 Light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Event, date, location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2" hasCustomPrompt="1"/>
          </p:nvPr>
        </p:nvSpPr>
        <p:spPr>
          <a:xfrm>
            <a:off x="4480582" y="3620831"/>
            <a:ext cx="7366000" cy="358399"/>
          </a:xfrm>
          <a:prstGeom prst="rect">
            <a:avLst/>
          </a:prstGeom>
          <a:noFill/>
          <a:effectLst>
            <a:softEdge rad="88900"/>
          </a:effectLst>
        </p:spPr>
        <p:txBody>
          <a:bodyPr lIns="144000" tIns="72000" rIns="144000" bIns="72000"/>
          <a:lstStyle>
            <a:lvl1pPr marL="0" indent="0" algn="l">
              <a:buNone/>
              <a:defRPr sz="1800" b="0" i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noProof="0"/>
              <a:t>Presenter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3C7205C-48D9-2F55-F5C4-407861D01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48" y="2490346"/>
            <a:ext cx="7366000" cy="933638"/>
          </a:xfrm>
        </p:spPr>
        <p:txBody>
          <a:bodyPr/>
          <a:lstStyle>
            <a:lvl1pPr>
              <a:defRPr b="1" i="0">
                <a:solidFill>
                  <a:srgbClr val="03406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DC024D-DCEF-D775-7CE2-6F24CD8D78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93651"/>
            <a:ext cx="4381081" cy="206066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F514ACB-5E21-A02B-4A64-32DE0349041A}"/>
              </a:ext>
            </a:extLst>
          </p:cNvPr>
          <p:cNvCxnSpPr/>
          <p:nvPr userDrawn="1"/>
        </p:nvCxnSpPr>
        <p:spPr>
          <a:xfrm>
            <a:off x="4139921" y="2581575"/>
            <a:ext cx="0" cy="1781341"/>
          </a:xfrm>
          <a:prstGeom prst="line">
            <a:avLst/>
          </a:prstGeom>
          <a:ln w="38100">
            <a:solidFill>
              <a:srgbClr val="2523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picture containing icon&#10;&#10;Description automatically generated">
            <a:extLst>
              <a:ext uri="{FF2B5EF4-FFF2-40B4-BE49-F238E27FC236}">
                <a16:creationId xmlns:a16="http://schemas.microsoft.com/office/drawing/2014/main" id="{67C9FC79-A822-BB65-6297-3D55FBF625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86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713942E-9C2A-DB48-8F8D-A55175E758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395007"/>
            <a:ext cx="10935160" cy="451735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056EA7-7A0F-7EB5-A39E-40E93C044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3591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A48E9C-6FD5-CF1A-7A71-B41AAEC62C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1211284"/>
            <a:ext cx="11461750" cy="4945042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Paragraph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D3B6D-6F9C-5E37-3606-2F2AC7F77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48235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1 column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18641" y="1205177"/>
            <a:ext cx="10935160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sz="2600" b="1" i="0" baseline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0C43476-14D8-2848-A6D1-510B58E95A2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828800"/>
            <a:ext cx="10935160" cy="4300539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ED360D-6B09-4827-307D-1D5F5828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0357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1 paragraph + 2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521C936-89F0-5E42-9092-A65EFCD8AEF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224036"/>
            <a:ext cx="5225283" cy="4905303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844DFF0-BAF3-0642-B5A8-25E2A0C7803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25386" y="1235034"/>
            <a:ext cx="5225283" cy="4905303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152D44-0F34-81D0-5DEB-9D21B8F3A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150947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: Sec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132115" y="2601420"/>
            <a:ext cx="9927771" cy="1655160"/>
          </a:xfrm>
          <a:prstGeom prst="rect">
            <a:avLst/>
          </a:prstGeom>
          <a:noFill/>
          <a:ln>
            <a:noFill/>
          </a:ln>
        </p:spPr>
        <p:txBody>
          <a:bodyPr rIns="396000" bIns="7200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defRPr sz="3200" b="1" i="0" cap="none" baseline="0">
                <a:solidFill>
                  <a:srgbClr val="3B94D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 dirty="0"/>
              <a:t>SECTION TITLE </a:t>
            </a:r>
          </a:p>
        </p:txBody>
      </p:sp>
      <p:pic>
        <p:nvPicPr>
          <p:cNvPr id="3" name="Picture 2" descr="A picture containing web&#10;&#10;Description automatically generated">
            <a:extLst>
              <a:ext uri="{FF2B5EF4-FFF2-40B4-BE49-F238E27FC236}">
                <a16:creationId xmlns:a16="http://schemas.microsoft.com/office/drawing/2014/main" id="{E949DBB8-0E56-392F-7D7F-93546C8C69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29387"/>
            <a:ext cx="12192000" cy="3897423"/>
          </a:xfrm>
          <a:prstGeom prst="rect">
            <a:avLst/>
          </a:prstGeom>
        </p:spPr>
      </p:pic>
      <p:pic>
        <p:nvPicPr>
          <p:cNvPr id="4" name="Picture 3" descr="A picture containing web&#10;&#10;Description automatically generated">
            <a:extLst>
              <a:ext uri="{FF2B5EF4-FFF2-40B4-BE49-F238E27FC236}">
                <a16:creationId xmlns:a16="http://schemas.microsoft.com/office/drawing/2014/main" id="{453007ED-D464-EA59-F0C6-AE99CD2887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4047389"/>
            <a:ext cx="12192000" cy="38974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422162-18B2-E43E-9A27-C49991767A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914" y="282988"/>
            <a:ext cx="1285075" cy="375408"/>
          </a:xfrm>
          <a:prstGeom prst="rect">
            <a:avLst/>
          </a:prstGeom>
        </p:spPr>
      </p:pic>
      <p:pic>
        <p:nvPicPr>
          <p:cNvPr id="8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61D4B9D0-A181-CEC9-F5CC-0E62F980F8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  <p:pic>
        <p:nvPicPr>
          <p:cNvPr id="9" name="Picture 8" descr="A picture containing text, tableware, plate, dishware&#10;&#10;Description automatically generated">
            <a:extLst>
              <a:ext uri="{FF2B5EF4-FFF2-40B4-BE49-F238E27FC236}">
                <a16:creationId xmlns:a16="http://schemas.microsoft.com/office/drawing/2014/main" id="{57C10145-ED4C-E1AB-8F34-E39E95ACCC3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34" y="6232813"/>
            <a:ext cx="823965" cy="49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497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2 columns +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19964" y="1188319"/>
            <a:ext cx="5361307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77B9C4F-99D3-D349-B47F-25293EA7C8D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122120" y="1188319"/>
            <a:ext cx="5361307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8E04331-FCEB-FB47-A470-51C412A5F2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4779" y="1769424"/>
            <a:ext cx="5361307" cy="435991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6793E5D3-2D56-294A-B7E0-0DAA2A31B6EB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122121" y="1769423"/>
            <a:ext cx="5361307" cy="435991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1st level bullet</a:t>
            </a:r>
          </a:p>
          <a:p>
            <a:pPr lvl="1"/>
            <a:r>
              <a:rPr lang="en-GB" noProof="0" dirty="0"/>
              <a:t>2nd level</a:t>
            </a:r>
          </a:p>
          <a:p>
            <a:pPr lvl="2"/>
            <a:r>
              <a:rPr lang="en-GB" noProof="0" dirty="0"/>
              <a:t>3rd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8EE77E3-74BF-7B7C-1667-F0AF40EED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43186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 SNS: chart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D4FD-2D8A-6866-5C92-B4DAD458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8D912E56-D2B6-CF76-6F96-D2A9689F390F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102214" y="2028566"/>
            <a:ext cx="9987572" cy="418147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5662899-80BE-5E6F-EF00-4D108F1B584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102214" y="1243933"/>
            <a:ext cx="9987571" cy="474337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377617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 SNS: image+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3B8C534-E2C3-41A9-CDDC-3A0B782D18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95007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608AFF9-226E-8303-1EA5-B33A3091A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0308" y="2188640"/>
            <a:ext cx="4687503" cy="2480719"/>
          </a:xfrm>
          <a:prstGeom prst="rect">
            <a:avLst/>
          </a:prstGeom>
          <a:noFill/>
          <a:ln>
            <a:noFill/>
          </a:ln>
        </p:spPr>
        <p:txBody>
          <a:bodyPr rIns="396000" bIns="7200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defRPr sz="3200" b="1" i="0" cap="none" baseline="0">
                <a:solidFill>
                  <a:srgbClr val="3B94D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 dirty="0"/>
              <a:t>SECTION TITLE </a:t>
            </a:r>
          </a:p>
        </p:txBody>
      </p:sp>
    </p:spTree>
    <p:extLst>
      <p:ext uri="{BB962C8B-B14F-4D97-AF65-F5344CB8AC3E}">
        <p14:creationId xmlns:p14="http://schemas.microsoft.com/office/powerpoint/2010/main" val="33986960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 SNS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207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OPS: End slide">
    <p:bg>
      <p:bgPr>
        <a:gradFill flip="none" rotWithShape="1">
          <a:gsLst>
            <a:gs pos="8000">
              <a:srgbClr val="03406F"/>
            </a:gs>
            <a:gs pos="53000">
              <a:schemeClr val="bg1"/>
            </a:gs>
            <a:gs pos="93000">
              <a:srgbClr val="66BFD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web&#10;&#10;Description automatically generated">
            <a:extLst>
              <a:ext uri="{FF2B5EF4-FFF2-40B4-BE49-F238E27FC236}">
                <a16:creationId xmlns:a16="http://schemas.microsoft.com/office/drawing/2014/main" id="{8078104A-8BF8-8F80-C687-53A710E519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29387"/>
            <a:ext cx="12192000" cy="3897423"/>
          </a:xfrm>
          <a:prstGeom prst="rect">
            <a:avLst/>
          </a:prstGeom>
        </p:spPr>
      </p:pic>
      <p:pic>
        <p:nvPicPr>
          <p:cNvPr id="17" name="Picture 16" descr="A picture containing web&#10;&#10;Description automatically generated">
            <a:extLst>
              <a:ext uri="{FF2B5EF4-FFF2-40B4-BE49-F238E27FC236}">
                <a16:creationId xmlns:a16="http://schemas.microsoft.com/office/drawing/2014/main" id="{C0A7871A-D45C-C3E1-9740-1C4BB21E25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4047389"/>
            <a:ext cx="12192000" cy="3897423"/>
          </a:xfrm>
          <a:prstGeom prst="rect">
            <a:avLst/>
          </a:prstGeom>
        </p:spPr>
      </p:pic>
      <p:sp>
        <p:nvSpPr>
          <p:cNvPr id="3" name="ZoneTexte 2"/>
          <p:cNvSpPr txBox="1"/>
          <p:nvPr userDrawn="1"/>
        </p:nvSpPr>
        <p:spPr>
          <a:xfrm>
            <a:off x="1" y="3292516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i="0" kern="1200" cap="all" baseline="0" dirty="0">
                <a:solidFill>
                  <a:srgbClr val="03406F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THANK YOU FOR YOUR Attention</a:t>
            </a:r>
          </a:p>
        </p:txBody>
      </p:sp>
      <p:pic>
        <p:nvPicPr>
          <p:cNvPr id="8" name="Google Shape;235;p23">
            <a:extLst>
              <a:ext uri="{FF2B5EF4-FFF2-40B4-BE49-F238E27FC236}">
                <a16:creationId xmlns:a16="http://schemas.microsoft.com/office/drawing/2014/main" id="{7A5C9F39-6303-23E8-683E-346B3E52D7B6}"/>
              </a:ext>
            </a:extLst>
          </p:cNvPr>
          <p:cNvPicPr preferRelativeResize="0"/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7884" y="4990192"/>
            <a:ext cx="549134" cy="549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36;p23">
            <a:extLst>
              <a:ext uri="{FF2B5EF4-FFF2-40B4-BE49-F238E27FC236}">
                <a16:creationId xmlns:a16="http://schemas.microsoft.com/office/drawing/2014/main" id="{655BBBA7-C981-7BF5-6760-F5E1DEE28B78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6876091" y="4938987"/>
            <a:ext cx="651544" cy="651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37;p23">
            <a:extLst>
              <a:ext uri="{FF2B5EF4-FFF2-40B4-BE49-F238E27FC236}">
                <a16:creationId xmlns:a16="http://schemas.microsoft.com/office/drawing/2014/main" id="{DB9BA48C-8083-2559-2008-2984C56CBE37}"/>
              </a:ext>
            </a:extLst>
          </p:cNvPr>
          <p:cNvPicPr preferRelativeResize="0"/>
          <p:nvPr userDrawn="1"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1433" y="4944012"/>
            <a:ext cx="549134" cy="54913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26CF97AF-A2CE-1E2C-AE57-DDE95E9306DD}"/>
              </a:ext>
            </a:extLst>
          </p:cNvPr>
          <p:cNvSpPr txBox="1"/>
          <p:nvPr userDrawn="1"/>
        </p:nvSpPr>
        <p:spPr>
          <a:xfrm>
            <a:off x="3970977" y="1687539"/>
            <a:ext cx="41484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0" i="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6</a:t>
            </a:r>
            <a:r>
              <a:rPr lang="en-GB" sz="2800" b="0" i="0" kern="1200" cap="all" baseline="30000" dirty="0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th</a:t>
            </a:r>
            <a:r>
              <a:rPr lang="en-GB" sz="2800" b="0" i="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 Generation Smart</a:t>
            </a:r>
          </a:p>
          <a:p>
            <a:pPr algn="ctr"/>
            <a:r>
              <a:rPr lang="en-GB" sz="2800" b="0" i="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Networks &amp; Services</a:t>
            </a:r>
          </a:p>
        </p:txBody>
      </p:sp>
      <p:pic>
        <p:nvPicPr>
          <p:cNvPr id="19" name="Picture 18" descr="A picture containing icon&#10;&#10;Description automatically generated">
            <a:extLst>
              <a:ext uri="{FF2B5EF4-FFF2-40B4-BE49-F238E27FC236}">
                <a16:creationId xmlns:a16="http://schemas.microsoft.com/office/drawing/2014/main" id="{097F8E32-8EFA-A7DC-D622-54C29EFCEC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  <p:sp>
        <p:nvSpPr>
          <p:cNvPr id="21" name="ZoneTexte 2">
            <a:extLst>
              <a:ext uri="{FF2B5EF4-FFF2-40B4-BE49-F238E27FC236}">
                <a16:creationId xmlns:a16="http://schemas.microsoft.com/office/drawing/2014/main" id="{0BC728B9-054E-126C-D465-165C7CACCC3A}"/>
              </a:ext>
            </a:extLst>
          </p:cNvPr>
          <p:cNvSpPr txBox="1"/>
          <p:nvPr userDrawn="1"/>
        </p:nvSpPr>
        <p:spPr>
          <a:xfrm>
            <a:off x="3404260" y="5672548"/>
            <a:ext cx="5383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0" i="0" kern="1200" cap="none" spc="300" baseline="0" noProof="0" dirty="0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smart-</a:t>
            </a:r>
            <a:r>
              <a:rPr lang="en-GB" sz="2800" b="0" i="0" kern="1200" cap="none" spc="300" baseline="0" noProof="0" dirty="0" err="1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networks.europa.eu</a:t>
            </a:r>
            <a:endParaRPr lang="en-GB" sz="2800" b="0" i="0" kern="1200" cap="none" spc="300" baseline="0" noProof="0" dirty="0">
              <a:solidFill>
                <a:schemeClr val="bg1"/>
              </a:solidFill>
              <a:latin typeface="Calibri" panose="020F0502020204030204" pitchFamily="34" charset="0"/>
              <a:ea typeface="Oswald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135623-4C0B-1EDB-044C-3FA8F5B0804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4006" y="6091054"/>
            <a:ext cx="1277994" cy="7720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E3F76F-599B-717B-B73E-06BC0D79BE9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1668" y="-4650"/>
            <a:ext cx="4888664" cy="230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4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 userDrawn="1"/>
        </p:nvSpPr>
        <p:spPr>
          <a:xfrm>
            <a:off x="1583500" y="19238"/>
            <a:ext cx="10363200" cy="103349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44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128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3" r:id="rId2"/>
    <p:sldLayoutId id="2147483734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209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51000">
              <a:schemeClr val="bg1"/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 userDrawn="1"/>
        </p:nvSpPr>
        <p:spPr>
          <a:xfrm>
            <a:off x="1583500" y="19238"/>
            <a:ext cx="10363200" cy="103349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4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F43560-D4C4-2A64-FA80-083149946111}"/>
              </a:ext>
            </a:extLst>
          </p:cNvPr>
          <p:cNvSpPr/>
          <p:nvPr userDrawn="1"/>
        </p:nvSpPr>
        <p:spPr>
          <a:xfrm>
            <a:off x="0" y="19238"/>
            <a:ext cx="12192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9CBC99-B75C-EFA6-F523-AECCAE4C93A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41262" y="260648"/>
            <a:ext cx="1674236" cy="4887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37A8BE-A0C4-90FF-39C5-2DFF7B46B06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91344" y="6381328"/>
            <a:ext cx="488950" cy="317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8A2A65-CE2C-FB6A-DCA3-DCDE5398D90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245006" y="6394028"/>
            <a:ext cx="67945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90" r:id="rId5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3D8EF"/>
            </a:gs>
            <a:gs pos="51000">
              <a:schemeClr val="bg1"/>
            </a:gs>
            <a:gs pos="100000">
              <a:srgbClr val="D5DCD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D59525-D9A3-6F0B-EC03-B0E42FD731BF}"/>
              </a:ext>
            </a:extLst>
          </p:cNvPr>
          <p:cNvSpPr/>
          <p:nvPr userDrawn="1"/>
        </p:nvSpPr>
        <p:spPr>
          <a:xfrm>
            <a:off x="0" y="0"/>
            <a:ext cx="12192000" cy="933638"/>
          </a:xfrm>
          <a:prstGeom prst="rect">
            <a:avLst/>
          </a:prstGeom>
          <a:solidFill>
            <a:srgbClr val="034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3" name="Segnaposto titolo 41"/>
          <p:cNvSpPr>
            <a:spLocks noGrp="1"/>
          </p:cNvSpPr>
          <p:nvPr>
            <p:ph type="title"/>
          </p:nvPr>
        </p:nvSpPr>
        <p:spPr>
          <a:xfrm>
            <a:off x="2793442" y="1"/>
            <a:ext cx="9153258" cy="933637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en-GB" noProof="0" dirty="0"/>
              <a:t>Slide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0E6DF5-F1E8-36D2-F155-3AD16716FC95}"/>
              </a:ext>
            </a:extLst>
          </p:cNvPr>
          <p:cNvCxnSpPr/>
          <p:nvPr userDrawn="1"/>
        </p:nvCxnSpPr>
        <p:spPr>
          <a:xfrm>
            <a:off x="2582426" y="130628"/>
            <a:ext cx="0" cy="6555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FE69B5CC-0654-8FFA-6E8F-7799EE21CC6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  <p:pic>
        <p:nvPicPr>
          <p:cNvPr id="14" name="Picture 13" descr="A picture containing text, tableware, plate, dishware&#10;&#10;Description automatically generated">
            <a:extLst>
              <a:ext uri="{FF2B5EF4-FFF2-40B4-BE49-F238E27FC236}">
                <a16:creationId xmlns:a16="http://schemas.microsoft.com/office/drawing/2014/main" id="{BC36DD3D-2637-F76C-83EE-175B819D038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34" y="6232813"/>
            <a:ext cx="823965" cy="49809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17A1630-A701-B311-8F2B-7D6FDB0EA151}"/>
              </a:ext>
            </a:extLst>
          </p:cNvPr>
          <p:cNvSpPr txBox="1">
            <a:spLocks/>
          </p:cNvSpPr>
          <p:nvPr userDrawn="1"/>
        </p:nvSpPr>
        <p:spPr>
          <a:xfrm flipH="1">
            <a:off x="8617927" y="6443584"/>
            <a:ext cx="1856289" cy="36417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" indent="0" algn="r">
              <a:buFont typeface="Arial" panose="020B0604020202020204" pitchFamily="34" charset="0"/>
              <a:buNone/>
              <a:tabLst/>
            </a:pPr>
            <a:r>
              <a:rPr lang="en-US" sz="1000" kern="1200" dirty="0">
                <a:solidFill>
                  <a:srgbClr val="3B94D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23/02/2023   |    </a:t>
            </a:r>
            <a:fld id="{F8EC7922-9EE4-FF45-83CF-9B5E66E972DD}" type="slidenum">
              <a:rPr lang="en-IE" sz="1000" kern="1200" smtClean="0">
                <a:solidFill>
                  <a:srgbClr val="3B94D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3175" indent="0" algn="r">
                <a:buFont typeface="Arial" panose="020B0604020202020204" pitchFamily="34" charset="0"/>
                <a:buNone/>
                <a:tabLst/>
              </a:pPr>
              <a:t>‹#›</a:t>
            </a:fld>
            <a:endParaRPr lang="en-IE" sz="1000" kern="1200" dirty="0">
              <a:solidFill>
                <a:srgbClr val="3B94D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20D8D0-4A33-36C8-1167-0192B069696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739" y="-190826"/>
            <a:ext cx="2794673" cy="131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8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hf hdr="0" ftr="0"/>
  <p:txStyles>
    <p:titleStyle>
      <a:lvl1pPr marL="88900" indent="0" algn="l" defTabSz="914400" rtl="0" eaLnBrk="1" latinLnBrk="0" hangingPunct="1">
        <a:lnSpc>
          <a:spcPct val="150000"/>
        </a:lnSpc>
        <a:spcBef>
          <a:spcPct val="0"/>
        </a:spcBef>
        <a:buNone/>
        <a:tabLst/>
        <a:defRPr sz="2800" b="0" i="0" kern="1200" cap="none" baseline="0">
          <a:solidFill>
            <a:schemeClr val="bg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>
          <p15:clr>
            <a:srgbClr val="F26B43"/>
          </p15:clr>
        </p15:guide>
        <p15:guide id="2" orient="horz" pos="38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13" Type="http://schemas.openxmlformats.org/officeDocument/2006/relationships/image" Target="../media/image31.emf"/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12" Type="http://schemas.openxmlformats.org/officeDocument/2006/relationships/image" Target="../media/image3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4.emf"/><Relationship Id="rId11" Type="http://schemas.openxmlformats.org/officeDocument/2006/relationships/image" Target="../media/image29.emf"/><Relationship Id="rId5" Type="http://schemas.openxmlformats.org/officeDocument/2006/relationships/image" Target="../media/image23.emf"/><Relationship Id="rId10" Type="http://schemas.openxmlformats.org/officeDocument/2006/relationships/image" Target="../media/image28.emf"/><Relationship Id="rId4" Type="http://schemas.openxmlformats.org/officeDocument/2006/relationships/image" Target="../media/image22.emf"/><Relationship Id="rId9" Type="http://schemas.openxmlformats.org/officeDocument/2006/relationships/image" Target="../media/image27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s://digital-strategy.ec.europa.eu/en/news/europe-scales-6g-research-investments-and-selects-35-new-projects-worth-eu250-million" TargetMode="External"/><Relationship Id="rId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480582" y="3108619"/>
            <a:ext cx="7366000" cy="824657"/>
          </a:xfrm>
        </p:spPr>
        <p:txBody>
          <a:bodyPr>
            <a:normAutofit/>
          </a:bodyPr>
          <a:lstStyle/>
          <a:p>
            <a:r>
              <a:rPr lang="fr-BE" sz="2000" b="1" dirty="0">
                <a:solidFill>
                  <a:srgbClr val="024EA2"/>
                </a:solidFill>
                <a:latin typeface="+mj-lt"/>
              </a:rPr>
              <a:t>Webinar #3 </a:t>
            </a:r>
            <a:r>
              <a:rPr lang="fr-BE" sz="2000" dirty="0">
                <a:solidFill>
                  <a:srgbClr val="024EA2"/>
                </a:solidFill>
                <a:latin typeface="+mj-lt"/>
              </a:rPr>
              <a:t>– </a:t>
            </a:r>
            <a:r>
              <a:rPr lang="en-GB" sz="2000" dirty="0">
                <a:solidFill>
                  <a:srgbClr val="024EA2"/>
                </a:solidFill>
                <a:latin typeface="+mj-lt"/>
              </a:rPr>
              <a:t>Architecture &amp; Secure Services and Security</a:t>
            </a:r>
            <a:endParaRPr lang="en-US" sz="2000" dirty="0">
              <a:solidFill>
                <a:srgbClr val="024EA2"/>
              </a:solidFill>
              <a:latin typeface="+mj-lt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4480582" y="4038043"/>
            <a:ext cx="7366000" cy="358399"/>
          </a:xfrm>
        </p:spPr>
        <p:txBody>
          <a:bodyPr/>
          <a:lstStyle/>
          <a:p>
            <a:r>
              <a:rPr lang="en-US" dirty="0"/>
              <a:t>Dr. Colin Willcock, Chairman of the Board 6G Smart Networks and Services Industry Association (6G-IA)</a:t>
            </a:r>
          </a:p>
          <a:p>
            <a:r>
              <a:rPr lang="en-GB" dirty="0" err="1"/>
              <a:t>Dr.</a:t>
            </a:r>
            <a:r>
              <a:rPr lang="en-GB" dirty="0"/>
              <a:t> Odysseas </a:t>
            </a:r>
            <a:r>
              <a:rPr lang="en-GB" dirty="0" err="1"/>
              <a:t>Pyrovolakis</a:t>
            </a:r>
            <a:r>
              <a:rPr lang="en-GB" dirty="0"/>
              <a:t>, Programme Officer, </a:t>
            </a:r>
            <a:r>
              <a:rPr lang="en-US" dirty="0"/>
              <a:t>Smart Networks and Services Joint </a:t>
            </a:r>
            <a:r>
              <a:rPr lang="en-GB" dirty="0"/>
              <a:t>Undertaking 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73606" y="2119636"/>
            <a:ext cx="7366000" cy="933638"/>
          </a:xfrm>
        </p:spPr>
        <p:txBody>
          <a:bodyPr>
            <a:normAutofit/>
          </a:bodyPr>
          <a:lstStyle/>
          <a:p>
            <a:pPr marL="53975"/>
            <a:r>
              <a:rPr lang="en-US" sz="2800" dirty="0"/>
              <a:t>SNS JU Phase 1 projects</a:t>
            </a:r>
            <a:endParaRPr lang="en-GB" cap="non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D1D164-97F1-E19F-E17A-E1B605AB63FB}"/>
              </a:ext>
            </a:extLst>
          </p:cNvPr>
          <p:cNvSpPr txBox="1"/>
          <p:nvPr/>
        </p:nvSpPr>
        <p:spPr>
          <a:xfrm>
            <a:off x="4545106" y="5405257"/>
            <a:ext cx="6992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Moderator: Uwe Herzog, Programme Manager, EURESCOM </a:t>
            </a:r>
          </a:p>
        </p:txBody>
      </p:sp>
    </p:spTree>
    <p:extLst>
      <p:ext uri="{BB962C8B-B14F-4D97-AF65-F5344CB8AC3E}">
        <p14:creationId xmlns:p14="http://schemas.microsoft.com/office/powerpoint/2010/main" val="1131570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B6E9CA-F741-434E-EB1E-6F1A88D2484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403425-B7E0-46C9-8668-1D222311AF4A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D5DCD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D5DCD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BA3E9B77-C785-621F-3BB7-ED87BA44A28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255225" y="231350"/>
            <a:ext cx="9741061" cy="492442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3200" b="1" dirty="0">
                <a:latin typeface="Comfortaa" pitchFamily="2" charset="0"/>
              </a:rPr>
              <a:t>Societal, policy and business drivers for 6G</a:t>
            </a:r>
          </a:p>
        </p:txBody>
      </p:sp>
      <p:pic>
        <p:nvPicPr>
          <p:cNvPr id="21" name="Graphic 20" descr="Shield Tick with solid fill">
            <a:extLst>
              <a:ext uri="{FF2B5EF4-FFF2-40B4-BE49-F238E27FC236}">
                <a16:creationId xmlns:a16="http://schemas.microsoft.com/office/drawing/2014/main" id="{590382BC-6222-8290-04AF-2E5E914AB9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04844" y="3188990"/>
            <a:ext cx="508714" cy="508714"/>
          </a:xfrm>
          <a:prstGeom prst="rect">
            <a:avLst/>
          </a:prstGeom>
        </p:spPr>
      </p:pic>
      <p:pic>
        <p:nvPicPr>
          <p:cNvPr id="23" name="Graphic 22" descr="Cheers with solid fill">
            <a:extLst>
              <a:ext uri="{FF2B5EF4-FFF2-40B4-BE49-F238E27FC236}">
                <a16:creationId xmlns:a16="http://schemas.microsoft.com/office/drawing/2014/main" id="{DE172C6A-33BE-653B-62A7-C67910BD08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956" y="3097655"/>
            <a:ext cx="691385" cy="691385"/>
          </a:xfrm>
          <a:prstGeom prst="rect">
            <a:avLst/>
          </a:prstGeom>
        </p:spPr>
      </p:pic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EFFEA40A-0F50-E8BF-6381-3BD342B909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79" y="620688"/>
            <a:ext cx="10023842" cy="6005962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9A31D09-3830-9FA0-64AF-D38A7580901E}"/>
              </a:ext>
            </a:extLst>
          </p:cNvPr>
          <p:cNvSpPr txBox="1">
            <a:spLocks/>
          </p:cNvSpPr>
          <p:nvPr/>
        </p:nvSpPr>
        <p:spPr>
          <a:xfrm>
            <a:off x="9690100" y="6578918"/>
            <a:ext cx="2501900" cy="2635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7403425-B7E0-46C9-8668-1D222311AF4A}" type="slidenum">
              <a:rPr lang="fr-FR" sz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>
                <a:defRPr/>
              </a:pPr>
              <a:t>2</a:t>
            </a:fld>
            <a:endParaRPr lang="fr-FR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032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6">
            <a:extLst>
              <a:ext uri="{FF2B5EF4-FFF2-40B4-BE49-F238E27FC236}">
                <a16:creationId xmlns:a16="http://schemas.microsoft.com/office/drawing/2014/main" id="{B75F2CD1-DC02-BD46-B6D9-6ED70A88A624}"/>
              </a:ext>
            </a:extLst>
          </p:cNvPr>
          <p:cNvSpPr txBox="1">
            <a:spLocks/>
          </p:cNvSpPr>
          <p:nvPr/>
        </p:nvSpPr>
        <p:spPr>
          <a:xfrm>
            <a:off x="1999570" y="104674"/>
            <a:ext cx="9886331" cy="876054"/>
          </a:xfrm>
          <a:prstGeom prst="rect">
            <a:avLst/>
          </a:prstGeom>
          <a:ln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A JOINT UNDERTAKING FOR 6G NETWORKS AND SERVICES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To </a:t>
            </a:r>
            <a:r>
              <a:rPr kumimoji="0" lang="en-GB" sz="160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facilitate</a:t>
            </a:r>
            <a:r>
              <a:rPr kumimoji="0" lang="fr-FR" sz="16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and </a:t>
            </a:r>
            <a:r>
              <a:rPr kumimoji="0" lang="en-GB" sz="160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develop industrial</a:t>
            </a:r>
            <a:r>
              <a:rPr kumimoji="0" lang="fr-FR" sz="16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leadership in Europe for 5G and 6G networks and services by 2030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19C24D3-7984-68F6-C740-3D225C0EFD95}"/>
              </a:ext>
            </a:extLst>
          </p:cNvPr>
          <p:cNvSpPr/>
          <p:nvPr/>
        </p:nvSpPr>
        <p:spPr>
          <a:xfrm>
            <a:off x="483085" y="1106069"/>
            <a:ext cx="11225830" cy="618443"/>
          </a:xfrm>
          <a:prstGeom prst="roundRect">
            <a:avLst/>
          </a:prstGeom>
          <a:solidFill>
            <a:schemeClr val="bg1"/>
          </a:solidFill>
          <a:ln w="15875">
            <a:noFill/>
          </a:ln>
          <a:effectLst>
            <a:outerShdw blurRad="126479" dist="31259" dir="2620784" sx="99754" sy="99754" algn="ctr" rotWithShape="0">
              <a:schemeClr val="accent6">
                <a:lumMod val="40000"/>
                <a:lumOff val="60000"/>
              </a:scheme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B57708-9ED8-1498-7CDC-BDC623C50B16}"/>
              </a:ext>
            </a:extLst>
          </p:cNvPr>
          <p:cNvSpPr txBox="1"/>
          <p:nvPr/>
        </p:nvSpPr>
        <p:spPr>
          <a:xfrm>
            <a:off x="561975" y="1066068"/>
            <a:ext cx="11136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2000" dirty="0">
                <a:solidFill>
                  <a:schemeClr val="accent1"/>
                </a:solidFill>
                <a:latin typeface="Calibri" panose="020F0502020204030204" pitchFamily="34" charset="0"/>
              </a:rPr>
              <a:t>ENABLERS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1E3431-508B-08DA-9268-29161B899106}"/>
              </a:ext>
            </a:extLst>
          </p:cNvPr>
          <p:cNvSpPr txBox="1"/>
          <p:nvPr/>
        </p:nvSpPr>
        <p:spPr>
          <a:xfrm>
            <a:off x="482309" y="1389468"/>
            <a:ext cx="11215236" cy="316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1"/>
                </a:solidFill>
                <a:latin typeface="Calibri" panose="020F0502020204030204" pitchFamily="34" charset="0"/>
              </a:rPr>
              <a:t>•</a:t>
            </a:r>
            <a:r>
              <a:rPr lang="en-NL" sz="1400" dirty="0">
                <a:solidFill>
                  <a:schemeClr val="accent1"/>
                </a:solidFill>
                <a:latin typeface="Calibri" panose="020F0502020204030204" pitchFamily="34" charset="0"/>
              </a:rPr>
              <a:t> Flexible Architecture      </a:t>
            </a:r>
            <a:r>
              <a:rPr lang="en-GB" sz="1400" dirty="0">
                <a:solidFill>
                  <a:schemeClr val="accent1"/>
                </a:solidFill>
                <a:latin typeface="Calibri" panose="020F0502020204030204" pitchFamily="34" charset="0"/>
              </a:rPr>
              <a:t>• </a:t>
            </a:r>
            <a:r>
              <a:rPr lang="en-NL" sz="1400" dirty="0">
                <a:solidFill>
                  <a:schemeClr val="accent1"/>
                </a:solidFill>
                <a:latin typeface="Calibri" panose="020F0502020204030204" pitchFamily="34" charset="0"/>
              </a:rPr>
              <a:t>Advanced Radio Access      </a:t>
            </a:r>
            <a:r>
              <a:rPr lang="en-GB" sz="1400" dirty="0">
                <a:solidFill>
                  <a:schemeClr val="accent1"/>
                </a:solidFill>
                <a:latin typeface="Calibri" panose="020F0502020204030204" pitchFamily="34" charset="0"/>
              </a:rPr>
              <a:t>•</a:t>
            </a:r>
            <a:r>
              <a:rPr lang="en-NL" sz="1400" dirty="0">
                <a:solidFill>
                  <a:schemeClr val="accent1"/>
                </a:solidFill>
                <a:latin typeface="Calibri" panose="020F0502020204030204" pitchFamily="34" charset="0"/>
              </a:rPr>
              <a:t> Cloudfication      </a:t>
            </a:r>
            <a:r>
              <a:rPr lang="en-GB" sz="1400" dirty="0">
                <a:solidFill>
                  <a:schemeClr val="accent1"/>
                </a:solidFill>
                <a:latin typeface="Calibri" panose="020F0502020204030204" pitchFamily="34" charset="0"/>
              </a:rPr>
              <a:t>•</a:t>
            </a:r>
            <a:r>
              <a:rPr lang="en-NL" sz="1400" dirty="0">
                <a:solidFill>
                  <a:schemeClr val="accent1"/>
                </a:solidFill>
                <a:latin typeface="Calibri" panose="020F0502020204030204" pitchFamily="34" charset="0"/>
              </a:rPr>
              <a:t> Native AI       </a:t>
            </a:r>
            <a:r>
              <a:rPr lang="en-GB" sz="1400" dirty="0">
                <a:solidFill>
                  <a:schemeClr val="accent1"/>
                </a:solidFill>
                <a:latin typeface="Calibri" panose="020F0502020204030204" pitchFamily="34" charset="0"/>
              </a:rPr>
              <a:t>•</a:t>
            </a:r>
            <a:r>
              <a:rPr lang="en-NL" sz="1400" dirty="0">
                <a:solidFill>
                  <a:schemeClr val="accent1"/>
                </a:solidFill>
                <a:latin typeface="Calibri" panose="020F0502020204030204" pitchFamily="34" charset="0"/>
              </a:rPr>
              <a:t> Holistic Cybersecurity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C921FD7-3198-45A0-66F2-95CF2A39A7CD}"/>
              </a:ext>
            </a:extLst>
          </p:cNvPr>
          <p:cNvSpPr/>
          <p:nvPr/>
        </p:nvSpPr>
        <p:spPr>
          <a:xfrm>
            <a:off x="7024641" y="1966524"/>
            <a:ext cx="4683249" cy="1685642"/>
          </a:xfrm>
          <a:prstGeom prst="roundRect">
            <a:avLst/>
          </a:prstGeom>
          <a:solidFill>
            <a:schemeClr val="accent5"/>
          </a:solidFill>
          <a:ln w="15875">
            <a:solidFill>
              <a:schemeClr val="tx2"/>
            </a:solidFill>
          </a:ln>
          <a:effectLst>
            <a:outerShdw blurRad="126479" dist="31259" dir="2620784" sx="99754" sy="99754" algn="ctr" rotWithShape="0">
              <a:schemeClr val="accent6">
                <a:lumMod val="40000"/>
                <a:lumOff val="60000"/>
              </a:scheme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218F2B-9A67-5151-99EC-8DD005EDBD8C}"/>
              </a:ext>
            </a:extLst>
          </p:cNvPr>
          <p:cNvSpPr txBox="1"/>
          <p:nvPr/>
        </p:nvSpPr>
        <p:spPr>
          <a:xfrm>
            <a:off x="7098953" y="2013354"/>
            <a:ext cx="463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  <a:latin typeface="Calibri" panose="020F0502020204030204" pitchFamily="34" charset="0"/>
              </a:rPr>
              <a:t>EXPECTED RESULTS</a:t>
            </a:r>
          </a:p>
          <a:p>
            <a:endParaRPr lang="en-GB" sz="1300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accent1"/>
                </a:solidFill>
                <a:latin typeface="Calibri" panose="020F0502020204030204" pitchFamily="34" charset="0"/>
              </a:rPr>
              <a:t>Technological Leadership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accent1"/>
                </a:solidFill>
                <a:latin typeface="Calibri" panose="020F0502020204030204" pitchFamily="34" charset="0"/>
              </a:rPr>
              <a:t>EU industry competitive global value propositions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accent1"/>
                </a:solidFill>
                <a:latin typeface="Calibri" panose="020F0502020204030204" pitchFamily="34" charset="0"/>
              </a:rPr>
              <a:t>Meet demanding KPIs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accent1"/>
                </a:solidFill>
                <a:latin typeface="Calibri" panose="020F0502020204030204" pitchFamily="34" charset="0"/>
              </a:rPr>
              <a:t>Meet demanding KVIs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accent1"/>
                </a:solidFill>
                <a:latin typeface="Calibri" panose="020F0502020204030204" pitchFamily="34" charset="0"/>
              </a:rPr>
              <a:t>Sustainable and interoperable communication technologies</a:t>
            </a:r>
            <a:endParaRPr lang="en-NL" sz="13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0701918-E6BD-EA09-B81C-5FD1F2D9CEA8}"/>
              </a:ext>
            </a:extLst>
          </p:cNvPr>
          <p:cNvSpPr/>
          <p:nvPr/>
        </p:nvSpPr>
        <p:spPr>
          <a:xfrm>
            <a:off x="492654" y="1966524"/>
            <a:ext cx="4683249" cy="1685642"/>
          </a:xfrm>
          <a:prstGeom prst="roundRect">
            <a:avLst/>
          </a:prstGeom>
          <a:solidFill>
            <a:schemeClr val="accent5"/>
          </a:solidFill>
          <a:ln w="15875">
            <a:solidFill>
              <a:schemeClr val="tx2"/>
            </a:solidFill>
          </a:ln>
          <a:effectLst>
            <a:outerShdw blurRad="126479" dist="31259" dir="2620784" sx="99754" sy="99754" algn="ctr" rotWithShape="0">
              <a:schemeClr val="accent6">
                <a:lumMod val="40000"/>
                <a:lumOff val="60000"/>
              </a:scheme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E921C4-60CF-DE2C-DB40-98112E8ABEA7}"/>
              </a:ext>
            </a:extLst>
          </p:cNvPr>
          <p:cNvSpPr txBox="1"/>
          <p:nvPr/>
        </p:nvSpPr>
        <p:spPr>
          <a:xfrm>
            <a:off x="1028708" y="2020618"/>
            <a:ext cx="3538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  <a:latin typeface="Calibri" panose="020F0502020204030204" pitchFamily="34" charset="0"/>
              </a:rPr>
              <a:t>DRIVERS</a:t>
            </a:r>
            <a:endParaRPr lang="en-GB" sz="1300" b="1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endParaRPr lang="en-GB" sz="1300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accent1"/>
                </a:solidFill>
                <a:latin typeface="Calibri" panose="020F0502020204030204" pitchFamily="34" charset="0"/>
              </a:rPr>
              <a:t>EU technological excellence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accent1"/>
                </a:solidFill>
                <a:latin typeface="Calibri" panose="020F0502020204030204" pitchFamily="34" charset="0"/>
              </a:rPr>
              <a:t>Competitive global business placement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accent1"/>
                </a:solidFill>
                <a:latin typeface="Calibri" panose="020F0502020204030204" pitchFamily="34" charset="0"/>
              </a:rPr>
              <a:t>Ensure Security and Privacy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accent1"/>
                </a:solidFill>
                <a:latin typeface="Calibri" panose="020F0502020204030204" pitchFamily="34" charset="0"/>
              </a:rPr>
              <a:t>Address Green Deal and SDGs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accent1"/>
                </a:solidFill>
                <a:latin typeface="Calibri" panose="020F0502020204030204" pitchFamily="34" charset="0"/>
              </a:rPr>
              <a:t>Need for globally accepted standards</a:t>
            </a:r>
            <a:endParaRPr lang="en-NL" sz="13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29796AC-6D75-303B-4E57-1D6A225642F0}"/>
              </a:ext>
            </a:extLst>
          </p:cNvPr>
          <p:cNvSpPr/>
          <p:nvPr/>
        </p:nvSpPr>
        <p:spPr>
          <a:xfrm>
            <a:off x="483085" y="3846825"/>
            <a:ext cx="11225830" cy="662295"/>
          </a:xfrm>
          <a:prstGeom prst="roundRect">
            <a:avLst/>
          </a:prstGeom>
          <a:solidFill>
            <a:schemeClr val="bg1"/>
          </a:solidFill>
          <a:ln w="15875">
            <a:noFill/>
          </a:ln>
          <a:effectLst>
            <a:outerShdw blurRad="126479" dist="31259" dir="2620784" sx="99754" sy="99754" algn="ctr" rotWithShape="0">
              <a:schemeClr val="accent6">
                <a:lumMod val="40000"/>
                <a:lumOff val="60000"/>
              </a:scheme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776C5C-92A5-E6CA-C472-62B53AD4F3E3}"/>
              </a:ext>
            </a:extLst>
          </p:cNvPr>
          <p:cNvSpPr txBox="1"/>
          <p:nvPr/>
        </p:nvSpPr>
        <p:spPr>
          <a:xfrm>
            <a:off x="561976" y="3866998"/>
            <a:ext cx="11157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SMART SERVICES</a:t>
            </a:r>
            <a:endParaRPr lang="en-NL" sz="20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8CBAFC-57EC-8094-A402-048657FA2C61}"/>
              </a:ext>
            </a:extLst>
          </p:cNvPr>
          <p:cNvSpPr txBox="1"/>
          <p:nvPr/>
        </p:nvSpPr>
        <p:spPr>
          <a:xfrm>
            <a:off x="493678" y="4162995"/>
            <a:ext cx="11215236" cy="316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1"/>
                </a:solidFill>
                <a:latin typeface="Calibri" panose="020F0502020204030204" pitchFamily="34" charset="0"/>
              </a:rPr>
              <a:t>Such as: advanced services for verticals, Metaverse, digital twin, holographic communications, etc.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0DA8D1-4C0E-7E04-08EC-6969CC6ECD52}"/>
              </a:ext>
            </a:extLst>
          </p:cNvPr>
          <p:cNvSpPr txBox="1"/>
          <p:nvPr/>
        </p:nvSpPr>
        <p:spPr>
          <a:xfrm>
            <a:off x="472490" y="4675324"/>
            <a:ext cx="1121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INTERNATIONAL COLLABORATION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33351E-9BE8-52A7-4D5A-EFFC168D0D3B}"/>
              </a:ext>
            </a:extLst>
          </p:cNvPr>
          <p:cNvSpPr txBox="1"/>
          <p:nvPr/>
        </p:nvSpPr>
        <p:spPr>
          <a:xfrm>
            <a:off x="0" y="63347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1"/>
                </a:solidFill>
                <a:latin typeface="Calibri" panose="020F0502020204030204" pitchFamily="34" charset="0"/>
              </a:rPr>
              <a:t>EU R&amp;I funding of </a:t>
            </a:r>
            <a:r>
              <a:rPr lang="en-GB" sz="1400" dirty="0">
                <a:solidFill>
                  <a:schemeClr val="tx2"/>
                </a:solidFill>
                <a:latin typeface="Calibri" panose="020F0502020204030204" pitchFamily="34" charset="0"/>
              </a:rPr>
              <a:t>€ 900 million for the period 2021-2027</a:t>
            </a:r>
            <a:r>
              <a:rPr lang="en-GB" sz="1400" dirty="0">
                <a:solidFill>
                  <a:schemeClr val="accent1"/>
                </a:solidFill>
                <a:latin typeface="Calibri" panose="020F0502020204030204" pitchFamily="34" charset="0"/>
              </a:rPr>
              <a:t>, at least equally matched by private side resources</a:t>
            </a:r>
          </a:p>
          <a:p>
            <a:pPr algn="ctr"/>
            <a:endParaRPr lang="en-NL" sz="14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A36CD3F-8A44-762C-1FCC-D4530E3BD3EA}"/>
              </a:ext>
            </a:extLst>
          </p:cNvPr>
          <p:cNvSpPr/>
          <p:nvPr/>
        </p:nvSpPr>
        <p:spPr>
          <a:xfrm>
            <a:off x="5662905" y="2369411"/>
            <a:ext cx="876782" cy="87678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DA6D0FE-0A1F-17AC-7B81-22F89BCAE668}"/>
              </a:ext>
            </a:extLst>
          </p:cNvPr>
          <p:cNvSpPr/>
          <p:nvPr/>
        </p:nvSpPr>
        <p:spPr>
          <a:xfrm>
            <a:off x="271877" y="5241988"/>
            <a:ext cx="772816" cy="7728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447A27B-9160-20EB-7393-83B8770879CE}"/>
              </a:ext>
            </a:extLst>
          </p:cNvPr>
          <p:cNvSpPr/>
          <p:nvPr/>
        </p:nvSpPr>
        <p:spPr>
          <a:xfrm>
            <a:off x="1460767" y="5241988"/>
            <a:ext cx="772816" cy="7728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4E090D7-2DC7-3A2F-B6A5-D15C80F35085}"/>
              </a:ext>
            </a:extLst>
          </p:cNvPr>
          <p:cNvSpPr/>
          <p:nvPr/>
        </p:nvSpPr>
        <p:spPr>
          <a:xfrm>
            <a:off x="2649657" y="5241988"/>
            <a:ext cx="772816" cy="7728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D643EB8-1047-AC0F-94DF-9C851F453FF0}"/>
              </a:ext>
            </a:extLst>
          </p:cNvPr>
          <p:cNvSpPr/>
          <p:nvPr/>
        </p:nvSpPr>
        <p:spPr>
          <a:xfrm>
            <a:off x="3838547" y="5241988"/>
            <a:ext cx="772816" cy="7728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8C63291-F4AD-4733-9504-F2D40EB21135}"/>
              </a:ext>
            </a:extLst>
          </p:cNvPr>
          <p:cNvSpPr/>
          <p:nvPr/>
        </p:nvSpPr>
        <p:spPr>
          <a:xfrm>
            <a:off x="5027437" y="5241988"/>
            <a:ext cx="772816" cy="7728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B096C6F-6B22-E4E9-169A-EAFFC4C9EA0E}"/>
              </a:ext>
            </a:extLst>
          </p:cNvPr>
          <p:cNvSpPr/>
          <p:nvPr/>
        </p:nvSpPr>
        <p:spPr>
          <a:xfrm>
            <a:off x="6216327" y="5241988"/>
            <a:ext cx="772816" cy="7728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5D45711-FAC1-D9B8-5814-07D353F7FCA0}"/>
              </a:ext>
            </a:extLst>
          </p:cNvPr>
          <p:cNvSpPr/>
          <p:nvPr/>
        </p:nvSpPr>
        <p:spPr>
          <a:xfrm>
            <a:off x="7405217" y="5241988"/>
            <a:ext cx="772816" cy="7728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8F3D90-D44B-144E-25BE-BDF0923C28CA}"/>
              </a:ext>
            </a:extLst>
          </p:cNvPr>
          <p:cNvSpPr/>
          <p:nvPr/>
        </p:nvSpPr>
        <p:spPr>
          <a:xfrm>
            <a:off x="8594107" y="5241988"/>
            <a:ext cx="772816" cy="7728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E841492-CFB2-F666-524E-68025BFA177D}"/>
              </a:ext>
            </a:extLst>
          </p:cNvPr>
          <p:cNvSpPr/>
          <p:nvPr/>
        </p:nvSpPr>
        <p:spPr>
          <a:xfrm>
            <a:off x="9782997" y="5241988"/>
            <a:ext cx="772816" cy="7728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A2E4420-DBDE-93A0-4FBD-B87061321570}"/>
              </a:ext>
            </a:extLst>
          </p:cNvPr>
          <p:cNvSpPr/>
          <p:nvPr/>
        </p:nvSpPr>
        <p:spPr>
          <a:xfrm>
            <a:off x="10971886" y="5241988"/>
            <a:ext cx="772816" cy="7728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4F13C43-A945-AA24-6D84-716565112C21}"/>
              </a:ext>
            </a:extLst>
          </p:cNvPr>
          <p:cNvCxnSpPr>
            <a:cxnSpLocks/>
          </p:cNvCxnSpPr>
          <p:nvPr/>
        </p:nvCxnSpPr>
        <p:spPr>
          <a:xfrm>
            <a:off x="6109490" y="1724512"/>
            <a:ext cx="0" cy="5523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7EA2477-064E-ACEF-033D-5AC5CD879973}"/>
              </a:ext>
            </a:extLst>
          </p:cNvPr>
          <p:cNvCxnSpPr>
            <a:cxnSpLocks/>
          </p:cNvCxnSpPr>
          <p:nvPr/>
        </p:nvCxnSpPr>
        <p:spPr>
          <a:xfrm flipV="1">
            <a:off x="6109490" y="3305371"/>
            <a:ext cx="0" cy="537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B9E9E67-62A5-59B7-69CD-838CB4904A05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5175903" y="2809345"/>
            <a:ext cx="416041" cy="0"/>
          </a:xfrm>
          <a:prstGeom prst="straightConnector1">
            <a:avLst/>
          </a:prstGeom>
          <a:ln w="349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47B01CA-B706-FBBF-478F-695EB0C460FD}"/>
              </a:ext>
            </a:extLst>
          </p:cNvPr>
          <p:cNvCxnSpPr>
            <a:cxnSpLocks/>
          </p:cNvCxnSpPr>
          <p:nvPr/>
        </p:nvCxnSpPr>
        <p:spPr>
          <a:xfrm>
            <a:off x="6539687" y="2809345"/>
            <a:ext cx="449456" cy="0"/>
          </a:xfrm>
          <a:prstGeom prst="straightConnector1">
            <a:avLst/>
          </a:prstGeom>
          <a:ln w="349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53769F50-DEC4-BA64-60CB-21EA3005F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758" y="2489784"/>
            <a:ext cx="419464" cy="61844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C9A5DEDA-B589-C57B-8E5F-E7FB14F1C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309" y="5333303"/>
            <a:ext cx="343831" cy="343831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39F20274-D753-2ACF-BE3A-3FA39FF3F92A}"/>
              </a:ext>
            </a:extLst>
          </p:cNvPr>
          <p:cNvSpPr txBox="1"/>
          <p:nvPr/>
        </p:nvSpPr>
        <p:spPr>
          <a:xfrm>
            <a:off x="271877" y="5653432"/>
            <a:ext cx="7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600" dirty="0">
                <a:solidFill>
                  <a:schemeClr val="bg1"/>
                </a:solidFill>
                <a:latin typeface="Calibri" panose="020F0502020204030204" pitchFamily="34" charset="0"/>
              </a:rPr>
              <a:t>Media &amp; Entertainment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ABA7AA3-4416-E69F-E243-9060AEBF48AC}"/>
              </a:ext>
            </a:extLst>
          </p:cNvPr>
          <p:cNvSpPr txBox="1"/>
          <p:nvPr/>
        </p:nvSpPr>
        <p:spPr>
          <a:xfrm>
            <a:off x="1459971" y="5688393"/>
            <a:ext cx="7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600" dirty="0">
                <a:solidFill>
                  <a:schemeClr val="bg1"/>
                </a:solidFill>
                <a:latin typeface="Calibri" panose="020F0502020204030204" pitchFamily="34" charset="0"/>
              </a:rPr>
              <a:t>Gaming &amp; Metaverse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1219777-4E23-D2C9-7498-97C5F25888D8}"/>
              </a:ext>
            </a:extLst>
          </p:cNvPr>
          <p:cNvSpPr txBox="1"/>
          <p:nvPr/>
        </p:nvSpPr>
        <p:spPr>
          <a:xfrm>
            <a:off x="2639575" y="5698854"/>
            <a:ext cx="7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600" dirty="0">
                <a:solidFill>
                  <a:schemeClr val="bg1"/>
                </a:solidFill>
                <a:latin typeface="Calibri" panose="020F0502020204030204" pitchFamily="34" charset="0"/>
              </a:rPr>
              <a:t>PPDR security- safety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F9AC75F-DD46-F087-C43D-A014DA62AA03}"/>
              </a:ext>
            </a:extLst>
          </p:cNvPr>
          <p:cNvSpPr txBox="1"/>
          <p:nvPr/>
        </p:nvSpPr>
        <p:spPr>
          <a:xfrm>
            <a:off x="3811516" y="5733256"/>
            <a:ext cx="7929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600" dirty="0">
                <a:solidFill>
                  <a:schemeClr val="bg1"/>
                </a:solidFill>
                <a:latin typeface="Calibri" panose="020F0502020204030204" pitchFamily="34" charset="0"/>
              </a:rPr>
              <a:t>Industry IoT</a:t>
            </a:r>
          </a:p>
        </p:txBody>
      </p:sp>
      <p:sp>
        <p:nvSpPr>
          <p:cNvPr id="70656" name="TextBox 70655">
            <a:extLst>
              <a:ext uri="{FF2B5EF4-FFF2-40B4-BE49-F238E27FC236}">
                <a16:creationId xmlns:a16="http://schemas.microsoft.com/office/drawing/2014/main" id="{2A57C8AB-E63B-BAE5-5AC7-1B31FF42E6A8}"/>
              </a:ext>
            </a:extLst>
          </p:cNvPr>
          <p:cNvSpPr txBox="1"/>
          <p:nvPr/>
        </p:nvSpPr>
        <p:spPr>
          <a:xfrm>
            <a:off x="5020010" y="5764614"/>
            <a:ext cx="7929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600" dirty="0">
                <a:solidFill>
                  <a:schemeClr val="bg1"/>
                </a:solidFill>
                <a:latin typeface="Calibri" panose="020F0502020204030204" pitchFamily="34" charset="0"/>
              </a:rPr>
              <a:t>Energy</a:t>
            </a:r>
          </a:p>
        </p:txBody>
      </p:sp>
      <p:sp>
        <p:nvSpPr>
          <p:cNvPr id="70657" name="TextBox 70656">
            <a:extLst>
              <a:ext uri="{FF2B5EF4-FFF2-40B4-BE49-F238E27FC236}">
                <a16:creationId xmlns:a16="http://schemas.microsoft.com/office/drawing/2014/main" id="{E0638E62-4165-7E08-F6DA-95B69263B7F0}"/>
              </a:ext>
            </a:extLst>
          </p:cNvPr>
          <p:cNvSpPr txBox="1"/>
          <p:nvPr/>
        </p:nvSpPr>
        <p:spPr>
          <a:xfrm>
            <a:off x="6217123" y="5764614"/>
            <a:ext cx="7929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600" dirty="0">
                <a:solidFill>
                  <a:schemeClr val="bg1"/>
                </a:solidFill>
                <a:latin typeface="Calibri" panose="020F0502020204030204" pitchFamily="34" charset="0"/>
              </a:rPr>
              <a:t>Automotive</a:t>
            </a:r>
          </a:p>
        </p:txBody>
      </p:sp>
      <p:sp>
        <p:nvSpPr>
          <p:cNvPr id="70658" name="TextBox 70657">
            <a:extLst>
              <a:ext uri="{FF2B5EF4-FFF2-40B4-BE49-F238E27FC236}">
                <a16:creationId xmlns:a16="http://schemas.microsoft.com/office/drawing/2014/main" id="{87815C01-DBA0-6A11-93D5-DADCC60C2A17}"/>
              </a:ext>
            </a:extLst>
          </p:cNvPr>
          <p:cNvSpPr txBox="1"/>
          <p:nvPr/>
        </p:nvSpPr>
        <p:spPr>
          <a:xfrm>
            <a:off x="7395932" y="5764614"/>
            <a:ext cx="7929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600" dirty="0">
                <a:solidFill>
                  <a:schemeClr val="bg1"/>
                </a:solidFill>
                <a:latin typeface="Calibri" panose="020F0502020204030204" pitchFamily="34" charset="0"/>
              </a:rPr>
              <a:t>Smart Cities</a:t>
            </a:r>
          </a:p>
        </p:txBody>
      </p:sp>
      <p:sp>
        <p:nvSpPr>
          <p:cNvPr id="70659" name="TextBox 70658">
            <a:extLst>
              <a:ext uri="{FF2B5EF4-FFF2-40B4-BE49-F238E27FC236}">
                <a16:creationId xmlns:a16="http://schemas.microsoft.com/office/drawing/2014/main" id="{BBB53872-DDB4-DBC5-8630-028B7D5F852C}"/>
              </a:ext>
            </a:extLst>
          </p:cNvPr>
          <p:cNvSpPr txBox="1"/>
          <p:nvPr/>
        </p:nvSpPr>
        <p:spPr>
          <a:xfrm>
            <a:off x="8594903" y="5764614"/>
            <a:ext cx="7929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" dirty="0">
                <a:solidFill>
                  <a:schemeClr val="bg1"/>
                </a:solidFill>
                <a:latin typeface="Calibri" panose="020F0502020204030204" pitchFamily="34" charset="0"/>
              </a:rPr>
              <a:t>E</a:t>
            </a:r>
            <a:r>
              <a:rPr lang="en-NL" sz="600" dirty="0">
                <a:solidFill>
                  <a:schemeClr val="bg1"/>
                </a:solidFill>
                <a:latin typeface="Calibri" panose="020F0502020204030204" pitchFamily="34" charset="0"/>
              </a:rPr>
              <a:t>-Health</a:t>
            </a:r>
          </a:p>
        </p:txBody>
      </p:sp>
      <p:sp>
        <p:nvSpPr>
          <p:cNvPr id="70660" name="TextBox 70659">
            <a:extLst>
              <a:ext uri="{FF2B5EF4-FFF2-40B4-BE49-F238E27FC236}">
                <a16:creationId xmlns:a16="http://schemas.microsoft.com/office/drawing/2014/main" id="{B8FBEAAB-CBB7-4192-C7EE-E93AD1F6C66A}"/>
              </a:ext>
            </a:extLst>
          </p:cNvPr>
          <p:cNvSpPr txBox="1"/>
          <p:nvPr/>
        </p:nvSpPr>
        <p:spPr>
          <a:xfrm>
            <a:off x="9772915" y="5672281"/>
            <a:ext cx="7929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600" dirty="0">
                <a:solidFill>
                  <a:schemeClr val="bg1"/>
                </a:solidFill>
                <a:latin typeface="Calibri" panose="020F0502020204030204" pitchFamily="34" charset="0"/>
              </a:rPr>
              <a:t>Tourism &amp;Culture</a:t>
            </a:r>
          </a:p>
        </p:txBody>
      </p:sp>
      <p:sp>
        <p:nvSpPr>
          <p:cNvPr id="70661" name="TextBox 70660">
            <a:extLst>
              <a:ext uri="{FF2B5EF4-FFF2-40B4-BE49-F238E27FC236}">
                <a16:creationId xmlns:a16="http://schemas.microsoft.com/office/drawing/2014/main" id="{2875CBA9-B14F-108D-6EE9-F2B13776F262}"/>
              </a:ext>
            </a:extLst>
          </p:cNvPr>
          <p:cNvSpPr txBox="1"/>
          <p:nvPr/>
        </p:nvSpPr>
        <p:spPr>
          <a:xfrm>
            <a:off x="10962603" y="5714533"/>
            <a:ext cx="7929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600" dirty="0">
                <a:solidFill>
                  <a:schemeClr val="bg1"/>
                </a:solidFill>
                <a:latin typeface="Calibri" panose="020F0502020204030204" pitchFamily="34" charset="0"/>
              </a:rPr>
              <a:t>Smart Farming</a:t>
            </a:r>
          </a:p>
        </p:txBody>
      </p:sp>
      <p:pic>
        <p:nvPicPr>
          <p:cNvPr id="70662" name="Picture 70661">
            <a:extLst>
              <a:ext uri="{FF2B5EF4-FFF2-40B4-BE49-F238E27FC236}">
                <a16:creationId xmlns:a16="http://schemas.microsoft.com/office/drawing/2014/main" id="{EF5FEBE0-65C3-E041-53E6-5ED6B70BA7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4480" y="5333303"/>
            <a:ext cx="355090" cy="355090"/>
          </a:xfrm>
          <a:prstGeom prst="rect">
            <a:avLst/>
          </a:prstGeom>
        </p:spPr>
      </p:pic>
      <p:pic>
        <p:nvPicPr>
          <p:cNvPr id="70663" name="Picture 70662">
            <a:extLst>
              <a:ext uri="{FF2B5EF4-FFF2-40B4-BE49-F238E27FC236}">
                <a16:creationId xmlns:a16="http://schemas.microsoft.com/office/drawing/2014/main" id="{F3CE8723-94FE-8449-BFF2-37FABFA35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2481" y="5319125"/>
            <a:ext cx="267167" cy="356222"/>
          </a:xfrm>
          <a:prstGeom prst="rect">
            <a:avLst/>
          </a:prstGeom>
        </p:spPr>
      </p:pic>
      <p:pic>
        <p:nvPicPr>
          <p:cNvPr id="70664" name="Picture 70663">
            <a:extLst>
              <a:ext uri="{FF2B5EF4-FFF2-40B4-BE49-F238E27FC236}">
                <a16:creationId xmlns:a16="http://schemas.microsoft.com/office/drawing/2014/main" id="{68C278BF-250B-CDE1-0E6D-1868F096F2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7768" y="5305646"/>
            <a:ext cx="441615" cy="441615"/>
          </a:xfrm>
          <a:prstGeom prst="rect">
            <a:avLst/>
          </a:prstGeom>
        </p:spPr>
      </p:pic>
      <p:pic>
        <p:nvPicPr>
          <p:cNvPr id="70666" name="Picture 70665">
            <a:extLst>
              <a:ext uri="{FF2B5EF4-FFF2-40B4-BE49-F238E27FC236}">
                <a16:creationId xmlns:a16="http://schemas.microsoft.com/office/drawing/2014/main" id="{9F68226C-80F6-3A2D-19CD-3C00ED3A86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5903" y="5303870"/>
            <a:ext cx="487002" cy="472244"/>
          </a:xfrm>
          <a:prstGeom prst="rect">
            <a:avLst/>
          </a:prstGeom>
        </p:spPr>
      </p:pic>
      <p:pic>
        <p:nvPicPr>
          <p:cNvPr id="70667" name="Picture 70666">
            <a:extLst>
              <a:ext uri="{FF2B5EF4-FFF2-40B4-BE49-F238E27FC236}">
                <a16:creationId xmlns:a16="http://schemas.microsoft.com/office/drawing/2014/main" id="{1DE551C0-72E2-8D34-040D-1C4FA7F07D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738" y="5348783"/>
            <a:ext cx="395631" cy="395631"/>
          </a:xfrm>
          <a:prstGeom prst="rect">
            <a:avLst/>
          </a:prstGeom>
        </p:spPr>
      </p:pic>
      <p:pic>
        <p:nvPicPr>
          <p:cNvPr id="70668" name="Picture 70667">
            <a:extLst>
              <a:ext uri="{FF2B5EF4-FFF2-40B4-BE49-F238E27FC236}">
                <a16:creationId xmlns:a16="http://schemas.microsoft.com/office/drawing/2014/main" id="{EAE022CA-EDB5-36F4-287E-CFDF442BE6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8266" y="5338963"/>
            <a:ext cx="434435" cy="415269"/>
          </a:xfrm>
          <a:prstGeom prst="rect">
            <a:avLst/>
          </a:prstGeom>
        </p:spPr>
      </p:pic>
      <p:pic>
        <p:nvPicPr>
          <p:cNvPr id="70669" name="Picture 70668">
            <a:extLst>
              <a:ext uri="{FF2B5EF4-FFF2-40B4-BE49-F238E27FC236}">
                <a16:creationId xmlns:a16="http://schemas.microsoft.com/office/drawing/2014/main" id="{11591EB7-346D-FD2A-7306-C01CE9ABB1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20609" y="5300757"/>
            <a:ext cx="463857" cy="463857"/>
          </a:xfrm>
          <a:prstGeom prst="rect">
            <a:avLst/>
          </a:prstGeom>
        </p:spPr>
      </p:pic>
      <p:pic>
        <p:nvPicPr>
          <p:cNvPr id="70670" name="Picture 70669">
            <a:extLst>
              <a:ext uri="{FF2B5EF4-FFF2-40B4-BE49-F238E27FC236}">
                <a16:creationId xmlns:a16="http://schemas.microsoft.com/office/drawing/2014/main" id="{3F25C088-40E7-9D30-C6EE-92A925FE85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93869" y="5300757"/>
            <a:ext cx="351071" cy="413025"/>
          </a:xfrm>
          <a:prstGeom prst="rect">
            <a:avLst/>
          </a:prstGeom>
        </p:spPr>
      </p:pic>
      <p:pic>
        <p:nvPicPr>
          <p:cNvPr id="70671" name="Picture 70670">
            <a:extLst>
              <a:ext uri="{FF2B5EF4-FFF2-40B4-BE49-F238E27FC236}">
                <a16:creationId xmlns:a16="http://schemas.microsoft.com/office/drawing/2014/main" id="{F652E417-DA21-240A-A287-830FD680B74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74468" y="5335298"/>
            <a:ext cx="395889" cy="395889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9BF0FC4-74D0-2B30-8373-68D3E8AAE4F4}"/>
              </a:ext>
            </a:extLst>
          </p:cNvPr>
          <p:cNvSpPr txBox="1">
            <a:spLocks/>
          </p:cNvSpPr>
          <p:nvPr/>
        </p:nvSpPr>
        <p:spPr>
          <a:xfrm>
            <a:off x="9690100" y="6578918"/>
            <a:ext cx="2501900" cy="2635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7403425-B7E0-46C9-8668-1D222311AF4A}" type="slidenum">
              <a:rPr lang="fr-FR" sz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>
                <a:defRPr/>
              </a:pPr>
              <a:t>3</a:t>
            </a:fld>
            <a:endParaRPr lang="fr-FR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904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C5561-1464-7849-B810-6D47AD771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229730"/>
            <a:ext cx="9912424" cy="648072"/>
          </a:xfrm>
        </p:spPr>
        <p:txBody>
          <a:bodyPr/>
          <a:lstStyle/>
          <a:p>
            <a:pPr algn="l"/>
            <a:r>
              <a:rPr lang="en-US" sz="3200" b="1" dirty="0">
                <a:latin typeface="Comfortaa" pitchFamily="2" charset="0"/>
              </a:rPr>
              <a:t>WGs and Collaboration during the SNS era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C8DD5E-F34A-361D-A442-A639D7BB698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690100" y="6578918"/>
            <a:ext cx="2501900" cy="263526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403425-B7E0-46C9-8668-1D222311A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5BB302-2806-FEAD-6D01-F8CBB68E7366}"/>
              </a:ext>
            </a:extLst>
          </p:cNvPr>
          <p:cNvSpPr txBox="1"/>
          <p:nvPr/>
        </p:nvSpPr>
        <p:spPr>
          <a:xfrm>
            <a:off x="634073" y="1488403"/>
            <a:ext cx="94209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The SNS Collaboration agreement is ready. The signing process has started in the following order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6G-IA Board members – </a:t>
            </a:r>
            <a:r>
              <a:rPr lang="en-US" dirty="0">
                <a:solidFill>
                  <a:srgbClr val="00B050"/>
                </a:solidFill>
              </a:rPr>
              <a:t>ongoing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SNS JU projects – </a:t>
            </a:r>
            <a:r>
              <a:rPr lang="en-US" dirty="0">
                <a:solidFill>
                  <a:srgbClr val="FF0000"/>
                </a:solidFill>
              </a:rPr>
              <a:t>not started yet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6G-IA members – </a:t>
            </a:r>
            <a:r>
              <a:rPr lang="en-US" dirty="0">
                <a:solidFill>
                  <a:srgbClr val="FF0000"/>
                </a:solidFill>
              </a:rPr>
              <a:t>not started yet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DFF1F7-4161-B8C4-9221-3488B2EF1891}"/>
              </a:ext>
            </a:extLst>
          </p:cNvPr>
          <p:cNvSpPr txBox="1"/>
          <p:nvPr/>
        </p:nvSpPr>
        <p:spPr>
          <a:xfrm>
            <a:off x="634073" y="2915603"/>
            <a:ext cx="9420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Three types of WGs are envisioned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>
                <a:solidFill>
                  <a:srgbClr val="002060"/>
                </a:solidFill>
              </a:rPr>
              <a:t>SNS Projects WGs (similar to the 5G PPP WGs)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>
                <a:solidFill>
                  <a:srgbClr val="002060"/>
                </a:solidFill>
              </a:rPr>
              <a:t>6G-IA WGs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>
                <a:solidFill>
                  <a:srgbClr val="002060"/>
                </a:solidFill>
              </a:rPr>
              <a:t>SNS Strategic WGs (To be created by the SNS GB)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A5F13695-273E-84D8-03EE-E849919D4FF0}"/>
              </a:ext>
            </a:extLst>
          </p:cNvPr>
          <p:cNvSpPr/>
          <p:nvPr/>
        </p:nvSpPr>
        <p:spPr>
          <a:xfrm>
            <a:off x="6147171" y="3030201"/>
            <a:ext cx="1047889" cy="11346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9945DD-9161-C1EF-4387-2352F516B099}"/>
              </a:ext>
            </a:extLst>
          </p:cNvPr>
          <p:cNvSpPr/>
          <p:nvPr/>
        </p:nvSpPr>
        <p:spPr>
          <a:xfrm>
            <a:off x="7277378" y="4204134"/>
            <a:ext cx="4305021" cy="5362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Guarantee continuity from the 5G PPP era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35B804-ABD8-170D-AD5D-E8CA4C2F239A}"/>
              </a:ext>
            </a:extLst>
          </p:cNvPr>
          <p:cNvSpPr/>
          <p:nvPr/>
        </p:nvSpPr>
        <p:spPr>
          <a:xfrm>
            <a:off x="7277378" y="2280998"/>
            <a:ext cx="4305021" cy="5350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plan is being prepared – SNS WGs will be discussed/decided involving the Projects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E9CE1E-A3FC-AE23-1AA7-426F6D54BA67}"/>
              </a:ext>
            </a:extLst>
          </p:cNvPr>
          <p:cNvSpPr txBox="1"/>
          <p:nvPr/>
        </p:nvSpPr>
        <p:spPr>
          <a:xfrm>
            <a:off x="634073" y="4602025"/>
            <a:ext cx="9420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Next steps: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Until the collaboration agreement is signed by a critical mass of projects/project members an unofficial pre-SB will be setup to start the coordination among projects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When a 70% of projects will have signed the CA, an election process will open to select the Chairs for the SB/TB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After the SB is officially formed, the formal decisions for the SNS Project WGs will be taken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CAB5F2-7F99-AF06-DAF7-283632C69515}"/>
              </a:ext>
            </a:extLst>
          </p:cNvPr>
          <p:cNvSpPr/>
          <p:nvPr/>
        </p:nvSpPr>
        <p:spPr>
          <a:xfrm>
            <a:off x="7277378" y="2932403"/>
            <a:ext cx="4305021" cy="5350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webinar will take place (May 2023) to present the plan and open a consultation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8F28C6-F6FE-0654-1BB7-DEA0F85B1AD4}"/>
              </a:ext>
            </a:extLst>
          </p:cNvPr>
          <p:cNvSpPr/>
          <p:nvPr/>
        </p:nvSpPr>
        <p:spPr>
          <a:xfrm>
            <a:off x="7277378" y="3564780"/>
            <a:ext cx="4305021" cy="5350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Target to present the final structure at EuCNC 2023</a:t>
            </a:r>
          </a:p>
        </p:txBody>
      </p:sp>
    </p:spTree>
    <p:extLst>
      <p:ext uri="{BB962C8B-B14F-4D97-AF65-F5344CB8AC3E}">
        <p14:creationId xmlns:p14="http://schemas.microsoft.com/office/powerpoint/2010/main" val="309515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DFD4D9-5707-A39B-7048-F4B3703515AE}"/>
              </a:ext>
            </a:extLst>
          </p:cNvPr>
          <p:cNvSpPr/>
          <p:nvPr/>
        </p:nvSpPr>
        <p:spPr>
          <a:xfrm>
            <a:off x="3824784" y="1085851"/>
            <a:ext cx="703665" cy="4791421"/>
          </a:xfrm>
          <a:prstGeom prst="rect">
            <a:avLst/>
          </a:prstGeom>
          <a:solidFill>
            <a:srgbClr val="FFFF00">
              <a:alpha val="352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6D3435B-2CC9-D674-DBB8-8B2DCF36347F}"/>
              </a:ext>
            </a:extLst>
          </p:cNvPr>
          <p:cNvCxnSpPr>
            <a:cxnSpLocks/>
          </p:cNvCxnSpPr>
          <p:nvPr/>
        </p:nvCxnSpPr>
        <p:spPr>
          <a:xfrm>
            <a:off x="191344" y="1556792"/>
            <a:ext cx="11593288" cy="0"/>
          </a:xfrm>
          <a:prstGeom prst="straightConnector1">
            <a:avLst/>
          </a:prstGeom>
          <a:ln w="25400"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0DE3C8A-6144-9AF2-0526-A63DBD927DE0}"/>
              </a:ext>
            </a:extLst>
          </p:cNvPr>
          <p:cNvCxnSpPr>
            <a:cxnSpLocks/>
          </p:cNvCxnSpPr>
          <p:nvPr/>
        </p:nvCxnSpPr>
        <p:spPr>
          <a:xfrm>
            <a:off x="191344" y="5301208"/>
            <a:ext cx="11593288" cy="0"/>
          </a:xfrm>
          <a:prstGeom prst="straightConnector1">
            <a:avLst/>
          </a:prstGeom>
          <a:ln w="25400"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6687325-C81D-E425-1C4C-42326BF5B921}"/>
              </a:ext>
            </a:extLst>
          </p:cNvPr>
          <p:cNvSpPr txBox="1"/>
          <p:nvPr/>
        </p:nvSpPr>
        <p:spPr>
          <a:xfrm>
            <a:off x="115062" y="1108950"/>
            <a:ext cx="889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74D65-0E58-8302-752B-3C1846F9079E}"/>
              </a:ext>
            </a:extLst>
          </p:cNvPr>
          <p:cNvSpPr txBox="1"/>
          <p:nvPr/>
        </p:nvSpPr>
        <p:spPr>
          <a:xfrm>
            <a:off x="5782747" y="1146810"/>
            <a:ext cx="990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2A20C2-81F3-BC32-B8FC-DB89E6CF344B}"/>
              </a:ext>
            </a:extLst>
          </p:cNvPr>
          <p:cNvSpPr txBox="1"/>
          <p:nvPr/>
        </p:nvSpPr>
        <p:spPr>
          <a:xfrm>
            <a:off x="10649386" y="1139754"/>
            <a:ext cx="949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2030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35F4A48-7DC9-EAE4-9327-377308E2C10D}"/>
              </a:ext>
            </a:extLst>
          </p:cNvPr>
          <p:cNvCxnSpPr>
            <a:cxnSpLocks/>
          </p:cNvCxnSpPr>
          <p:nvPr/>
        </p:nvCxnSpPr>
        <p:spPr>
          <a:xfrm>
            <a:off x="1886805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1BEB8C7-1A89-7C12-3AA8-0BA5EDFBBEBE}"/>
              </a:ext>
            </a:extLst>
          </p:cNvPr>
          <p:cNvCxnSpPr>
            <a:cxnSpLocks/>
          </p:cNvCxnSpPr>
          <p:nvPr/>
        </p:nvCxnSpPr>
        <p:spPr>
          <a:xfrm>
            <a:off x="2862186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5F20294-157B-DD12-8EE2-076F5EA86E43}"/>
              </a:ext>
            </a:extLst>
          </p:cNvPr>
          <p:cNvCxnSpPr>
            <a:cxnSpLocks/>
          </p:cNvCxnSpPr>
          <p:nvPr/>
        </p:nvCxnSpPr>
        <p:spPr>
          <a:xfrm>
            <a:off x="3837567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F25A926-2A17-1BBE-CD34-7B07BCC5CBE5}"/>
              </a:ext>
            </a:extLst>
          </p:cNvPr>
          <p:cNvCxnSpPr>
            <a:cxnSpLocks/>
          </p:cNvCxnSpPr>
          <p:nvPr/>
        </p:nvCxnSpPr>
        <p:spPr>
          <a:xfrm>
            <a:off x="4812948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B0489BC-6183-6A73-EF66-84984D76D8DD}"/>
              </a:ext>
            </a:extLst>
          </p:cNvPr>
          <p:cNvCxnSpPr>
            <a:cxnSpLocks/>
          </p:cNvCxnSpPr>
          <p:nvPr/>
        </p:nvCxnSpPr>
        <p:spPr>
          <a:xfrm>
            <a:off x="5788329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1019F3A-7ED2-46A5-BBEE-E75DB0002A43}"/>
              </a:ext>
            </a:extLst>
          </p:cNvPr>
          <p:cNvCxnSpPr>
            <a:cxnSpLocks/>
          </p:cNvCxnSpPr>
          <p:nvPr/>
        </p:nvCxnSpPr>
        <p:spPr>
          <a:xfrm>
            <a:off x="6763710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3C353CC-A44E-7F7A-19BB-347D6E4F037E}"/>
              </a:ext>
            </a:extLst>
          </p:cNvPr>
          <p:cNvCxnSpPr>
            <a:cxnSpLocks/>
          </p:cNvCxnSpPr>
          <p:nvPr/>
        </p:nvCxnSpPr>
        <p:spPr>
          <a:xfrm>
            <a:off x="7739091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E2ADD89-2ED3-F767-1696-A10D67301B5E}"/>
              </a:ext>
            </a:extLst>
          </p:cNvPr>
          <p:cNvCxnSpPr>
            <a:cxnSpLocks/>
          </p:cNvCxnSpPr>
          <p:nvPr/>
        </p:nvCxnSpPr>
        <p:spPr>
          <a:xfrm>
            <a:off x="8714472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D8AC9D8-3506-5C93-DADC-C6102FF757FD}"/>
              </a:ext>
            </a:extLst>
          </p:cNvPr>
          <p:cNvCxnSpPr>
            <a:cxnSpLocks/>
          </p:cNvCxnSpPr>
          <p:nvPr/>
        </p:nvCxnSpPr>
        <p:spPr>
          <a:xfrm>
            <a:off x="10665234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D6EBBF7-9961-6071-9A9E-3B87A783CF6D}"/>
              </a:ext>
            </a:extLst>
          </p:cNvPr>
          <p:cNvCxnSpPr>
            <a:cxnSpLocks/>
          </p:cNvCxnSpPr>
          <p:nvPr/>
        </p:nvCxnSpPr>
        <p:spPr>
          <a:xfrm>
            <a:off x="9689853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BDEAC4C-02A2-FA95-F845-5E0A9D050F5A}"/>
              </a:ext>
            </a:extLst>
          </p:cNvPr>
          <p:cNvCxnSpPr>
            <a:cxnSpLocks/>
          </p:cNvCxnSpPr>
          <p:nvPr/>
        </p:nvCxnSpPr>
        <p:spPr>
          <a:xfrm>
            <a:off x="11640616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hevron 64">
            <a:extLst>
              <a:ext uri="{FF2B5EF4-FFF2-40B4-BE49-F238E27FC236}">
                <a16:creationId xmlns:a16="http://schemas.microsoft.com/office/drawing/2014/main" id="{A4FEA1D0-4A73-4AFC-8CA9-48E6243E47EF}"/>
              </a:ext>
            </a:extLst>
          </p:cNvPr>
          <p:cNvSpPr/>
          <p:nvPr/>
        </p:nvSpPr>
        <p:spPr>
          <a:xfrm>
            <a:off x="7641437" y="1887855"/>
            <a:ext cx="3855163" cy="1476000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D5DCD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BF1878C-315E-C317-E753-B4E857951A2F}"/>
              </a:ext>
            </a:extLst>
          </p:cNvPr>
          <p:cNvSpPr/>
          <p:nvPr/>
        </p:nvSpPr>
        <p:spPr>
          <a:xfrm>
            <a:off x="2989383" y="4475807"/>
            <a:ext cx="112422" cy="112422"/>
          </a:xfrm>
          <a:prstGeom prst="ellipse">
            <a:avLst/>
          </a:prstGeom>
          <a:solidFill>
            <a:srgbClr val="69BD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0738546-BD97-3E1F-0F19-B8D9A05166D5}"/>
              </a:ext>
            </a:extLst>
          </p:cNvPr>
          <p:cNvCxnSpPr>
            <a:cxnSpLocks/>
          </p:cNvCxnSpPr>
          <p:nvPr/>
        </p:nvCxnSpPr>
        <p:spPr>
          <a:xfrm>
            <a:off x="3045594" y="4551881"/>
            <a:ext cx="0" cy="440003"/>
          </a:xfrm>
          <a:prstGeom prst="line">
            <a:avLst/>
          </a:prstGeom>
          <a:ln w="25400">
            <a:solidFill>
              <a:srgbClr val="69BD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D64DC1A8-ABD8-B84E-B3B6-A4762F1CE807}"/>
              </a:ext>
            </a:extLst>
          </p:cNvPr>
          <p:cNvSpPr txBox="1"/>
          <p:nvPr/>
        </p:nvSpPr>
        <p:spPr>
          <a:xfrm>
            <a:off x="1897106" y="4805150"/>
            <a:ext cx="1183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69BDC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IMT-2030 tech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7F02A4B-E88B-FA84-DAA8-06F983B730E8}"/>
              </a:ext>
            </a:extLst>
          </p:cNvPr>
          <p:cNvSpPr txBox="1"/>
          <p:nvPr/>
        </p:nvSpPr>
        <p:spPr>
          <a:xfrm>
            <a:off x="6737167" y="4858619"/>
            <a:ext cx="1310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B77A2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Initial 6G</a:t>
            </a:r>
          </a:p>
        </p:txBody>
      </p:sp>
      <p:sp>
        <p:nvSpPr>
          <p:cNvPr id="91" name="Title 6">
            <a:extLst>
              <a:ext uri="{FF2B5EF4-FFF2-40B4-BE49-F238E27FC236}">
                <a16:creationId xmlns:a16="http://schemas.microsoft.com/office/drawing/2014/main" id="{9ECBCF8E-2D15-D317-FB0E-91FA696B9730}"/>
              </a:ext>
            </a:extLst>
          </p:cNvPr>
          <p:cNvSpPr txBox="1">
            <a:spLocks/>
          </p:cNvSpPr>
          <p:nvPr/>
        </p:nvSpPr>
        <p:spPr>
          <a:xfrm>
            <a:off x="1160252" y="155453"/>
            <a:ext cx="10382944" cy="504056"/>
          </a:xfrm>
          <a:prstGeom prst="rect">
            <a:avLst/>
          </a:prstGeom>
          <a:ln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D5DCDF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Beyond 5G/6G Timeline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F71F2EF-D6D9-4BBC-A0BD-4ADE1370F446}"/>
              </a:ext>
            </a:extLst>
          </p:cNvPr>
          <p:cNvCxnSpPr>
            <a:cxnSpLocks/>
          </p:cNvCxnSpPr>
          <p:nvPr/>
        </p:nvCxnSpPr>
        <p:spPr>
          <a:xfrm>
            <a:off x="911424" y="1085852"/>
            <a:ext cx="0" cy="421535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>
            <a:extLst>
              <a:ext uri="{FF2B5EF4-FFF2-40B4-BE49-F238E27FC236}">
                <a16:creationId xmlns:a16="http://schemas.microsoft.com/office/drawing/2014/main" id="{D6C7C053-A759-F5EB-D832-71A832631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99" y="4804989"/>
            <a:ext cx="801210" cy="416377"/>
          </a:xfrm>
          <a:prstGeom prst="rect">
            <a:avLst/>
          </a:prstGeom>
        </p:spPr>
      </p:pic>
      <p:sp>
        <p:nvSpPr>
          <p:cNvPr id="99" name="Chevron 98">
            <a:extLst>
              <a:ext uri="{FF2B5EF4-FFF2-40B4-BE49-F238E27FC236}">
                <a16:creationId xmlns:a16="http://schemas.microsoft.com/office/drawing/2014/main" id="{B4BFEBF8-9205-EADB-5550-A0FCDFD360AE}"/>
              </a:ext>
            </a:extLst>
          </p:cNvPr>
          <p:cNvSpPr/>
          <p:nvPr/>
        </p:nvSpPr>
        <p:spPr>
          <a:xfrm>
            <a:off x="4871864" y="1887854"/>
            <a:ext cx="3430137" cy="1476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D5DCD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Pentagon 99">
            <a:extLst>
              <a:ext uri="{FF2B5EF4-FFF2-40B4-BE49-F238E27FC236}">
                <a16:creationId xmlns:a16="http://schemas.microsoft.com/office/drawing/2014/main" id="{A9F8A9C6-3FBB-3A95-A836-D4F7C22C64FE}"/>
              </a:ext>
            </a:extLst>
          </p:cNvPr>
          <p:cNvSpPr/>
          <p:nvPr/>
        </p:nvSpPr>
        <p:spPr>
          <a:xfrm>
            <a:off x="2856035" y="1887853"/>
            <a:ext cx="2675845" cy="147600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A3B32B8-F61F-669C-C657-860C186763FD}"/>
              </a:ext>
            </a:extLst>
          </p:cNvPr>
          <p:cNvSpPr txBox="1"/>
          <p:nvPr/>
        </p:nvSpPr>
        <p:spPr>
          <a:xfrm>
            <a:off x="2910975" y="2693669"/>
            <a:ext cx="235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Evolutionary 5G, 6G exploration, concepts, definitions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4D36FB0-60D3-5F82-8806-7EA33D63EC14}"/>
              </a:ext>
            </a:extLst>
          </p:cNvPr>
          <p:cNvSpPr txBox="1"/>
          <p:nvPr/>
        </p:nvSpPr>
        <p:spPr>
          <a:xfrm>
            <a:off x="5485371" y="2693669"/>
            <a:ext cx="2600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6G detailed design, system optimisation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54B16E6-2ECC-E1DE-1EE3-61B770F5B76C}"/>
              </a:ext>
            </a:extLst>
          </p:cNvPr>
          <p:cNvSpPr txBox="1"/>
          <p:nvPr/>
        </p:nvSpPr>
        <p:spPr>
          <a:xfrm>
            <a:off x="8302000" y="2693669"/>
            <a:ext cx="2978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Pre-commercial 6G systems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734C89A-F397-00DB-225E-C4ACD2DCBBEC}"/>
              </a:ext>
            </a:extLst>
          </p:cNvPr>
          <p:cNvSpPr txBox="1"/>
          <p:nvPr/>
        </p:nvSpPr>
        <p:spPr>
          <a:xfrm>
            <a:off x="2764532" y="2190129"/>
            <a:ext cx="235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SNS Phase 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B078315-1ED3-A2C8-A479-A1634041AE42}"/>
              </a:ext>
            </a:extLst>
          </p:cNvPr>
          <p:cNvSpPr txBox="1"/>
          <p:nvPr/>
        </p:nvSpPr>
        <p:spPr>
          <a:xfrm>
            <a:off x="5493825" y="2190129"/>
            <a:ext cx="235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SNS Phase 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AD62D95-2E7E-047A-0C31-0D64EB7CD52E}"/>
              </a:ext>
            </a:extLst>
          </p:cNvPr>
          <p:cNvSpPr txBox="1"/>
          <p:nvPr/>
        </p:nvSpPr>
        <p:spPr>
          <a:xfrm>
            <a:off x="8558450" y="2190129"/>
            <a:ext cx="235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SNS Phase 3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5303A329-5441-1099-9F34-DC681762291A}"/>
              </a:ext>
            </a:extLst>
          </p:cNvPr>
          <p:cNvSpPr/>
          <p:nvPr/>
        </p:nvSpPr>
        <p:spPr>
          <a:xfrm>
            <a:off x="4297152" y="4619398"/>
            <a:ext cx="112422" cy="112422"/>
          </a:xfrm>
          <a:prstGeom prst="ellipse">
            <a:avLst/>
          </a:prstGeom>
          <a:solidFill>
            <a:srgbClr val="69BD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1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3961300D-D21D-B1AB-05F3-94ED0B5B4382}"/>
              </a:ext>
            </a:extLst>
          </p:cNvPr>
          <p:cNvCxnSpPr>
            <a:cxnSpLocks/>
          </p:cNvCxnSpPr>
          <p:nvPr/>
        </p:nvCxnSpPr>
        <p:spPr>
          <a:xfrm>
            <a:off x="4341929" y="4724576"/>
            <a:ext cx="0" cy="440003"/>
          </a:xfrm>
          <a:prstGeom prst="line">
            <a:avLst/>
          </a:prstGeom>
          <a:ln w="25400">
            <a:solidFill>
              <a:srgbClr val="69BD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1E68B3AE-B35C-133F-8FA3-98F1054DCF5B}"/>
              </a:ext>
            </a:extLst>
          </p:cNvPr>
          <p:cNvSpPr txBox="1"/>
          <p:nvPr/>
        </p:nvSpPr>
        <p:spPr>
          <a:xfrm>
            <a:off x="3110614" y="4960886"/>
            <a:ext cx="1278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sng" strike="noStrike" kern="1200" cap="none" spc="0" normalizeH="0" baseline="0" noProof="0" dirty="0">
                <a:ln>
                  <a:noFill/>
                </a:ln>
                <a:solidFill>
                  <a:srgbClr val="69BDC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IMT-2030 Vision</a:t>
            </a: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BDBF060A-C216-FAF6-DB53-B0F2918C6290}"/>
              </a:ext>
            </a:extLst>
          </p:cNvPr>
          <p:cNvSpPr/>
          <p:nvPr/>
        </p:nvSpPr>
        <p:spPr>
          <a:xfrm>
            <a:off x="6161079" y="4447528"/>
            <a:ext cx="112422" cy="112422"/>
          </a:xfrm>
          <a:prstGeom prst="ellipse">
            <a:avLst/>
          </a:prstGeom>
          <a:solidFill>
            <a:srgbClr val="69BD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C6A5FC1A-04AA-7D4D-07A9-7976041ED651}"/>
              </a:ext>
            </a:extLst>
          </p:cNvPr>
          <p:cNvCxnSpPr>
            <a:cxnSpLocks/>
          </p:cNvCxnSpPr>
          <p:nvPr/>
        </p:nvCxnSpPr>
        <p:spPr>
          <a:xfrm>
            <a:off x="6217290" y="4523602"/>
            <a:ext cx="0" cy="440003"/>
          </a:xfrm>
          <a:prstGeom prst="line">
            <a:avLst/>
          </a:prstGeom>
          <a:ln w="25400">
            <a:solidFill>
              <a:srgbClr val="69BD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0958FC49-B8BB-AA2B-854B-A715B234408F}"/>
              </a:ext>
            </a:extLst>
          </p:cNvPr>
          <p:cNvSpPr txBox="1"/>
          <p:nvPr/>
        </p:nvSpPr>
        <p:spPr>
          <a:xfrm>
            <a:off x="5005283" y="4769042"/>
            <a:ext cx="1278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69BDC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IMT-2030 Req.</a:t>
            </a: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E9BFA486-43FE-1362-A5EE-F61B5CBA8B92}"/>
              </a:ext>
            </a:extLst>
          </p:cNvPr>
          <p:cNvSpPr/>
          <p:nvPr/>
        </p:nvSpPr>
        <p:spPr>
          <a:xfrm>
            <a:off x="9489627" y="4713488"/>
            <a:ext cx="112422" cy="112422"/>
          </a:xfrm>
          <a:prstGeom prst="ellipse">
            <a:avLst/>
          </a:prstGeom>
          <a:solidFill>
            <a:srgbClr val="69BD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071B5C14-2FE8-6A63-8BDC-6B8BBC613667}"/>
              </a:ext>
            </a:extLst>
          </p:cNvPr>
          <p:cNvCxnSpPr>
            <a:cxnSpLocks/>
          </p:cNvCxnSpPr>
          <p:nvPr/>
        </p:nvCxnSpPr>
        <p:spPr>
          <a:xfrm>
            <a:off x="9545838" y="4738192"/>
            <a:ext cx="0" cy="440003"/>
          </a:xfrm>
          <a:prstGeom prst="line">
            <a:avLst/>
          </a:prstGeom>
          <a:ln w="25400">
            <a:solidFill>
              <a:srgbClr val="69BD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0DF46C75-83B5-7607-1AFD-D2E7A3709125}"/>
              </a:ext>
            </a:extLst>
          </p:cNvPr>
          <p:cNvSpPr txBox="1"/>
          <p:nvPr/>
        </p:nvSpPr>
        <p:spPr>
          <a:xfrm>
            <a:off x="8323988" y="5021742"/>
            <a:ext cx="1278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69BDC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IMT-2030 Rec.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49FB905-475A-DFBE-0B1E-3067E9AC4E13}"/>
              </a:ext>
            </a:extLst>
          </p:cNvPr>
          <p:cNvSpPr/>
          <p:nvPr/>
        </p:nvSpPr>
        <p:spPr>
          <a:xfrm>
            <a:off x="205299" y="1826209"/>
            <a:ext cx="1044461" cy="291996"/>
          </a:xfrm>
          <a:prstGeom prst="rect">
            <a:avLst/>
          </a:prstGeom>
          <a:gradFill flip="none" rotWithShape="1">
            <a:gsLst>
              <a:gs pos="3600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F5230BA-DEBB-3D21-B578-089564E38AD8}"/>
              </a:ext>
            </a:extLst>
          </p:cNvPr>
          <p:cNvSpPr txBox="1"/>
          <p:nvPr/>
        </p:nvSpPr>
        <p:spPr>
          <a:xfrm>
            <a:off x="-53127" y="1841206"/>
            <a:ext cx="1318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Initial 5G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360AB2FE-3A83-18AB-FFFE-B512B61231F1}"/>
              </a:ext>
            </a:extLst>
          </p:cNvPr>
          <p:cNvSpPr/>
          <p:nvPr/>
        </p:nvSpPr>
        <p:spPr>
          <a:xfrm>
            <a:off x="510634" y="3440686"/>
            <a:ext cx="831967" cy="262130"/>
          </a:xfrm>
          <a:prstGeom prst="roundRect">
            <a:avLst/>
          </a:prstGeom>
          <a:solidFill>
            <a:srgbClr val="B77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62014D37-F70A-5163-2523-117F04EF3041}"/>
              </a:ext>
            </a:extLst>
          </p:cNvPr>
          <p:cNvSpPr/>
          <p:nvPr/>
        </p:nvSpPr>
        <p:spPr>
          <a:xfrm>
            <a:off x="4393453" y="3430412"/>
            <a:ext cx="831967" cy="262130"/>
          </a:xfrm>
          <a:prstGeom prst="roundRect">
            <a:avLst/>
          </a:prstGeom>
          <a:solidFill>
            <a:srgbClr val="B77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A4F3B9AF-3A56-E9AD-BC5D-3B1319ADFD98}"/>
              </a:ext>
            </a:extLst>
          </p:cNvPr>
          <p:cNvSpPr/>
          <p:nvPr/>
        </p:nvSpPr>
        <p:spPr>
          <a:xfrm>
            <a:off x="8302000" y="3430412"/>
            <a:ext cx="831967" cy="262130"/>
          </a:xfrm>
          <a:prstGeom prst="roundRect">
            <a:avLst/>
          </a:prstGeom>
          <a:solidFill>
            <a:srgbClr val="B77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0074D5BE-FE11-AF9B-A28E-AB907957AADD}"/>
              </a:ext>
            </a:extLst>
          </p:cNvPr>
          <p:cNvSpPr txBox="1"/>
          <p:nvPr/>
        </p:nvSpPr>
        <p:spPr>
          <a:xfrm>
            <a:off x="521304" y="3422643"/>
            <a:ext cx="845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WRC19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591588B-C88B-07D1-63B6-00E08B7F4A5C}"/>
              </a:ext>
            </a:extLst>
          </p:cNvPr>
          <p:cNvSpPr txBox="1"/>
          <p:nvPr/>
        </p:nvSpPr>
        <p:spPr>
          <a:xfrm>
            <a:off x="4423781" y="3421177"/>
            <a:ext cx="845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WRC23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9B897FE-8801-FA32-62F1-6FCFE63035FC}"/>
              </a:ext>
            </a:extLst>
          </p:cNvPr>
          <p:cNvSpPr txBox="1"/>
          <p:nvPr/>
        </p:nvSpPr>
        <p:spPr>
          <a:xfrm>
            <a:off x="8299920" y="3409643"/>
            <a:ext cx="845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WRC27</a:t>
            </a:r>
          </a:p>
        </p:txBody>
      </p:sp>
      <p:sp>
        <p:nvSpPr>
          <p:cNvPr id="127" name="Pentagon 126">
            <a:extLst>
              <a:ext uri="{FF2B5EF4-FFF2-40B4-BE49-F238E27FC236}">
                <a16:creationId xmlns:a16="http://schemas.microsoft.com/office/drawing/2014/main" id="{26038F3C-03F4-5D10-AEFD-99D8AF53969A}"/>
              </a:ext>
            </a:extLst>
          </p:cNvPr>
          <p:cNvSpPr/>
          <p:nvPr/>
        </p:nvSpPr>
        <p:spPr>
          <a:xfrm>
            <a:off x="205299" y="5525158"/>
            <a:ext cx="1282189" cy="288032"/>
          </a:xfrm>
          <a:prstGeom prst="homePlat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Chevron 127">
            <a:extLst>
              <a:ext uri="{FF2B5EF4-FFF2-40B4-BE49-F238E27FC236}">
                <a16:creationId xmlns:a16="http://schemas.microsoft.com/office/drawing/2014/main" id="{9547BFBA-64AD-0AF4-7283-CABCF067DF8D}"/>
              </a:ext>
            </a:extLst>
          </p:cNvPr>
          <p:cNvSpPr/>
          <p:nvPr/>
        </p:nvSpPr>
        <p:spPr>
          <a:xfrm>
            <a:off x="1460708" y="5525161"/>
            <a:ext cx="1282190" cy="288029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D5DCD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9" name="Chevron 128">
            <a:extLst>
              <a:ext uri="{FF2B5EF4-FFF2-40B4-BE49-F238E27FC236}">
                <a16:creationId xmlns:a16="http://schemas.microsoft.com/office/drawing/2014/main" id="{B217BB1C-6D04-71D8-8B4C-5A17474C9823}"/>
              </a:ext>
            </a:extLst>
          </p:cNvPr>
          <p:cNvSpPr/>
          <p:nvPr/>
        </p:nvSpPr>
        <p:spPr>
          <a:xfrm>
            <a:off x="2716118" y="5525161"/>
            <a:ext cx="1891309" cy="288029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D5DCD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0" name="Chevron 129">
            <a:extLst>
              <a:ext uri="{FF2B5EF4-FFF2-40B4-BE49-F238E27FC236}">
                <a16:creationId xmlns:a16="http://schemas.microsoft.com/office/drawing/2014/main" id="{A1B22082-93AB-83BD-5EDC-9E3DA63C8416}"/>
              </a:ext>
            </a:extLst>
          </p:cNvPr>
          <p:cNvSpPr/>
          <p:nvPr/>
        </p:nvSpPr>
        <p:spPr>
          <a:xfrm>
            <a:off x="4580647" y="5525161"/>
            <a:ext cx="1459504" cy="288029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D5DCD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1" name="Chevron 130">
            <a:extLst>
              <a:ext uri="{FF2B5EF4-FFF2-40B4-BE49-F238E27FC236}">
                <a16:creationId xmlns:a16="http://schemas.microsoft.com/office/drawing/2014/main" id="{8A98DD19-1E87-2265-49A3-6F7A73860AAC}"/>
              </a:ext>
            </a:extLst>
          </p:cNvPr>
          <p:cNvSpPr/>
          <p:nvPr/>
        </p:nvSpPr>
        <p:spPr>
          <a:xfrm>
            <a:off x="6013371" y="5525161"/>
            <a:ext cx="1382761" cy="288029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D5DCD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Chevron 131">
            <a:extLst>
              <a:ext uri="{FF2B5EF4-FFF2-40B4-BE49-F238E27FC236}">
                <a16:creationId xmlns:a16="http://schemas.microsoft.com/office/drawing/2014/main" id="{FB191A47-1056-E752-107B-0AE42590BF0C}"/>
              </a:ext>
            </a:extLst>
          </p:cNvPr>
          <p:cNvSpPr/>
          <p:nvPr/>
        </p:nvSpPr>
        <p:spPr>
          <a:xfrm>
            <a:off x="7369352" y="5525161"/>
            <a:ext cx="1382761" cy="288029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D5DCD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Chevron 132">
            <a:extLst>
              <a:ext uri="{FF2B5EF4-FFF2-40B4-BE49-F238E27FC236}">
                <a16:creationId xmlns:a16="http://schemas.microsoft.com/office/drawing/2014/main" id="{0103DB39-4264-4948-F18D-50763F70FE57}"/>
              </a:ext>
            </a:extLst>
          </p:cNvPr>
          <p:cNvSpPr/>
          <p:nvPr/>
        </p:nvSpPr>
        <p:spPr>
          <a:xfrm>
            <a:off x="8725333" y="5525161"/>
            <a:ext cx="1382761" cy="288029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D5DCD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4" name="Chevron 133">
            <a:extLst>
              <a:ext uri="{FF2B5EF4-FFF2-40B4-BE49-F238E27FC236}">
                <a16:creationId xmlns:a16="http://schemas.microsoft.com/office/drawing/2014/main" id="{CE10CDDA-5712-F257-FA4A-2804DB8BAE03}"/>
              </a:ext>
            </a:extLst>
          </p:cNvPr>
          <p:cNvSpPr/>
          <p:nvPr/>
        </p:nvSpPr>
        <p:spPr>
          <a:xfrm>
            <a:off x="10081314" y="5525161"/>
            <a:ext cx="1538484" cy="288029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D5DCD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Chevron 134">
            <a:extLst>
              <a:ext uri="{FF2B5EF4-FFF2-40B4-BE49-F238E27FC236}">
                <a16:creationId xmlns:a16="http://schemas.microsoft.com/office/drawing/2014/main" id="{19827EE0-71E9-1ACF-A715-BA9EC5199A34}"/>
              </a:ext>
            </a:extLst>
          </p:cNvPr>
          <p:cNvSpPr/>
          <p:nvPr/>
        </p:nvSpPr>
        <p:spPr>
          <a:xfrm>
            <a:off x="11593016" y="5525161"/>
            <a:ext cx="519314" cy="288029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D5DCD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89A7847-932C-E382-A60C-417DB0E1F6E2}"/>
              </a:ext>
            </a:extLst>
          </p:cNvPr>
          <p:cNvSpPr txBox="1"/>
          <p:nvPr/>
        </p:nvSpPr>
        <p:spPr>
          <a:xfrm>
            <a:off x="3346802" y="5910511"/>
            <a:ext cx="23583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5235E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B5G Study and Specification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6811EC98-B460-4CEA-0161-DDB8E3DA206F}"/>
              </a:ext>
            </a:extLst>
          </p:cNvPr>
          <p:cNvSpPr txBox="1"/>
          <p:nvPr/>
        </p:nvSpPr>
        <p:spPr>
          <a:xfrm>
            <a:off x="8389837" y="5910511"/>
            <a:ext cx="23583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5235E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6G Study and Specification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AD48832A-AB5D-ECFA-206E-89FE1CFA3FEF}"/>
              </a:ext>
            </a:extLst>
          </p:cNvPr>
          <p:cNvCxnSpPr>
            <a:cxnSpLocks/>
          </p:cNvCxnSpPr>
          <p:nvPr/>
        </p:nvCxnSpPr>
        <p:spPr>
          <a:xfrm flipH="1">
            <a:off x="1460708" y="6064399"/>
            <a:ext cx="1970996" cy="0"/>
          </a:xfrm>
          <a:prstGeom prst="straightConnector1">
            <a:avLst/>
          </a:prstGeom>
          <a:ln w="25400">
            <a:solidFill>
              <a:schemeClr val="accent1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506AA12B-B513-CCD9-0589-F032ACAD953D}"/>
              </a:ext>
            </a:extLst>
          </p:cNvPr>
          <p:cNvCxnSpPr>
            <a:cxnSpLocks/>
          </p:cNvCxnSpPr>
          <p:nvPr/>
        </p:nvCxnSpPr>
        <p:spPr>
          <a:xfrm flipH="1">
            <a:off x="5580784" y="6064399"/>
            <a:ext cx="1667344" cy="0"/>
          </a:xfrm>
          <a:prstGeom prst="straightConnector1">
            <a:avLst/>
          </a:prstGeom>
          <a:ln w="25400">
            <a:solidFill>
              <a:schemeClr val="accent1">
                <a:lumMod val="40000"/>
                <a:lumOff val="60000"/>
              </a:schemeClr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DFCB731-87FE-A040-C492-FECF10F5BBE3}"/>
              </a:ext>
            </a:extLst>
          </p:cNvPr>
          <p:cNvCxnSpPr>
            <a:cxnSpLocks/>
          </p:cNvCxnSpPr>
          <p:nvPr/>
        </p:nvCxnSpPr>
        <p:spPr>
          <a:xfrm flipH="1">
            <a:off x="7258535" y="6064399"/>
            <a:ext cx="1299915" cy="0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F2126F21-7438-1FD5-0BEB-732840E30EF7}"/>
              </a:ext>
            </a:extLst>
          </p:cNvPr>
          <p:cNvCxnSpPr>
            <a:cxnSpLocks/>
          </p:cNvCxnSpPr>
          <p:nvPr/>
        </p:nvCxnSpPr>
        <p:spPr>
          <a:xfrm flipH="1">
            <a:off x="10560496" y="6064399"/>
            <a:ext cx="1553751" cy="0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E09B70BB-181A-5674-BDEF-D7D34A851733}"/>
              </a:ext>
            </a:extLst>
          </p:cNvPr>
          <p:cNvSpPr txBox="1"/>
          <p:nvPr/>
        </p:nvSpPr>
        <p:spPr>
          <a:xfrm>
            <a:off x="226778" y="5527115"/>
            <a:ext cx="1139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R16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0D8F50B9-B044-5F06-1842-1476785E2852}"/>
              </a:ext>
            </a:extLst>
          </p:cNvPr>
          <p:cNvSpPr txBox="1"/>
          <p:nvPr/>
        </p:nvSpPr>
        <p:spPr>
          <a:xfrm>
            <a:off x="1533212" y="5536191"/>
            <a:ext cx="1139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R17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F3BA1F1-59F8-B206-D69B-090667564842}"/>
              </a:ext>
            </a:extLst>
          </p:cNvPr>
          <p:cNvSpPr txBox="1"/>
          <p:nvPr/>
        </p:nvSpPr>
        <p:spPr>
          <a:xfrm>
            <a:off x="3110614" y="5534545"/>
            <a:ext cx="1139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R18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4963186-B598-3F45-D468-820D201134C0}"/>
              </a:ext>
            </a:extLst>
          </p:cNvPr>
          <p:cNvSpPr txBox="1"/>
          <p:nvPr/>
        </p:nvSpPr>
        <p:spPr>
          <a:xfrm>
            <a:off x="4759254" y="5523296"/>
            <a:ext cx="1139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R19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7F1EBE2-9231-7D48-BEBA-5AA21398705A}"/>
              </a:ext>
            </a:extLst>
          </p:cNvPr>
          <p:cNvSpPr txBox="1"/>
          <p:nvPr/>
        </p:nvSpPr>
        <p:spPr>
          <a:xfrm>
            <a:off x="6161079" y="5531732"/>
            <a:ext cx="1139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R20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C4EAC043-06A6-C500-0B10-2069772583FF}"/>
              </a:ext>
            </a:extLst>
          </p:cNvPr>
          <p:cNvSpPr txBox="1"/>
          <p:nvPr/>
        </p:nvSpPr>
        <p:spPr>
          <a:xfrm>
            <a:off x="7497943" y="5518916"/>
            <a:ext cx="1139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R21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EBD9A0A-0B78-52D8-C3CF-C2817F5CD549}"/>
              </a:ext>
            </a:extLst>
          </p:cNvPr>
          <p:cNvSpPr txBox="1"/>
          <p:nvPr/>
        </p:nvSpPr>
        <p:spPr>
          <a:xfrm>
            <a:off x="8863032" y="5527114"/>
            <a:ext cx="1139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R22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EEBFE08B-98A1-B709-1DBF-87A7C5ECB3F4}"/>
              </a:ext>
            </a:extLst>
          </p:cNvPr>
          <p:cNvSpPr txBox="1"/>
          <p:nvPr/>
        </p:nvSpPr>
        <p:spPr>
          <a:xfrm>
            <a:off x="10309071" y="5534545"/>
            <a:ext cx="1139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D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R23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F0CF935-E898-4C87-8418-894D0663C943}"/>
              </a:ext>
            </a:extLst>
          </p:cNvPr>
          <p:cNvSpPr txBox="1"/>
          <p:nvPr/>
        </p:nvSpPr>
        <p:spPr>
          <a:xfrm>
            <a:off x="3687401" y="1153749"/>
            <a:ext cx="981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srgbClr val="FFAA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</a:t>
            </a: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srgbClr val="FFAA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en-NL" sz="1800" b="0" i="0" u="none" strike="noStrike" kern="1200" cap="none" spc="0" normalizeH="0" baseline="0" noProof="0" dirty="0">
              <a:ln>
                <a:noFill/>
              </a:ln>
              <a:solidFill>
                <a:srgbClr val="FFAA3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1EDFC69-71F5-4B04-A7F5-6B51B6EF2578}"/>
              </a:ext>
            </a:extLst>
          </p:cNvPr>
          <p:cNvSpPr/>
          <p:nvPr/>
        </p:nvSpPr>
        <p:spPr>
          <a:xfrm>
            <a:off x="7778235" y="4058511"/>
            <a:ext cx="3834000" cy="252000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23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02448C"/>
                </a:solidFill>
                <a:latin typeface="+mj-lt"/>
              </a:rPr>
              <a:t>Early 6G Trials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5472160-2BD4-4552-9B81-AFDBD3BBE41C}"/>
              </a:ext>
            </a:extLst>
          </p:cNvPr>
          <p:cNvSpPr txBox="1"/>
          <p:nvPr/>
        </p:nvSpPr>
        <p:spPr>
          <a:xfrm>
            <a:off x="7787313" y="1142333"/>
            <a:ext cx="990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</a:t>
            </a: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  <a:endParaRPr kumimoji="0" lang="en-NL" sz="1800" b="0" i="0" u="none" strike="noStrike" kern="1200" cap="none" spc="0" normalizeH="0" baseline="0" noProof="0" dirty="0">
              <a:ln>
                <a:noFill/>
              </a:ln>
              <a:solidFill>
                <a:srgbClr val="25235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081C7B2-314D-4025-A09A-BF8AFB0811BC}"/>
              </a:ext>
            </a:extLst>
          </p:cNvPr>
          <p:cNvSpPr txBox="1"/>
          <p:nvPr/>
        </p:nvSpPr>
        <p:spPr>
          <a:xfrm>
            <a:off x="4850691" y="1156792"/>
            <a:ext cx="889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</a:t>
            </a: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24</a:t>
            </a:r>
            <a:endParaRPr kumimoji="0" lang="en-NL" sz="1800" b="0" i="0" u="none" strike="noStrike" kern="1200" cap="none" spc="0" normalizeH="0" baseline="0" noProof="0" dirty="0">
              <a:ln>
                <a:noFill/>
              </a:ln>
              <a:solidFill>
                <a:srgbClr val="25235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2F3C3DF-ADF8-4EF3-A805-70356672817F}"/>
              </a:ext>
            </a:extLst>
          </p:cNvPr>
          <p:cNvSpPr txBox="1"/>
          <p:nvPr/>
        </p:nvSpPr>
        <p:spPr>
          <a:xfrm>
            <a:off x="6757109" y="1133096"/>
            <a:ext cx="990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</a:t>
            </a: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  <a:endParaRPr kumimoji="0" lang="en-NL" sz="1800" b="0" i="0" u="none" strike="noStrike" kern="1200" cap="none" spc="0" normalizeH="0" baseline="0" noProof="0" dirty="0">
              <a:ln>
                <a:noFill/>
              </a:ln>
              <a:solidFill>
                <a:srgbClr val="25235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DD051D7-9997-46F4-873E-934574DFCBE3}"/>
              </a:ext>
            </a:extLst>
          </p:cNvPr>
          <p:cNvSpPr txBox="1"/>
          <p:nvPr/>
        </p:nvSpPr>
        <p:spPr>
          <a:xfrm>
            <a:off x="8739292" y="1141052"/>
            <a:ext cx="990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</a:t>
            </a:r>
            <a:r>
              <a:rPr lang="fr-BE" dirty="0">
                <a:solidFill>
                  <a:srgbClr val="25235E"/>
                </a:solidFill>
                <a:latin typeface="Calibri"/>
              </a:rPr>
              <a:t>8</a:t>
            </a:r>
            <a:endParaRPr kumimoji="0" lang="en-NL" sz="1800" b="0" i="0" u="none" strike="noStrike" kern="1200" cap="none" spc="0" normalizeH="0" baseline="0" noProof="0" dirty="0">
              <a:ln>
                <a:noFill/>
              </a:ln>
              <a:solidFill>
                <a:srgbClr val="25235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84474E5-45F3-4ADC-A013-BC6578D73310}"/>
              </a:ext>
            </a:extLst>
          </p:cNvPr>
          <p:cNvSpPr txBox="1"/>
          <p:nvPr/>
        </p:nvSpPr>
        <p:spPr>
          <a:xfrm>
            <a:off x="9673186" y="1139383"/>
            <a:ext cx="990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</a:t>
            </a: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  <a:endParaRPr kumimoji="0" lang="en-NL" sz="1800" b="0" i="0" u="none" strike="noStrike" kern="1200" cap="none" spc="0" normalizeH="0" baseline="0" noProof="0" dirty="0">
              <a:ln>
                <a:noFill/>
              </a:ln>
              <a:solidFill>
                <a:srgbClr val="25235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9F77954-DD9C-4B26-884D-48F03A2EFAF6}"/>
              </a:ext>
            </a:extLst>
          </p:cNvPr>
          <p:cNvSpPr/>
          <p:nvPr/>
        </p:nvSpPr>
        <p:spPr>
          <a:xfrm>
            <a:off x="4846055" y="3764805"/>
            <a:ext cx="3834000" cy="252000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23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02448C"/>
                </a:solidFill>
                <a:latin typeface="+mj-lt"/>
              </a:rPr>
              <a:t>6G </a:t>
            </a:r>
            <a:r>
              <a:rPr lang="en-US" sz="1200" b="1">
                <a:solidFill>
                  <a:srgbClr val="02448C"/>
                </a:solidFill>
                <a:latin typeface="+mj-lt"/>
              </a:rPr>
              <a:t>System Projects</a:t>
            </a:r>
            <a:endParaRPr lang="en-US" sz="1200" b="1" dirty="0">
              <a:solidFill>
                <a:srgbClr val="02448C"/>
              </a:solidFill>
              <a:latin typeface="+mj-lt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EC10BD3-AEA5-473C-AD33-93A985C4E169}"/>
              </a:ext>
            </a:extLst>
          </p:cNvPr>
          <p:cNvSpPr/>
          <p:nvPr/>
        </p:nvSpPr>
        <p:spPr>
          <a:xfrm>
            <a:off x="6424558" y="4353353"/>
            <a:ext cx="5184000" cy="252000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23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02448C"/>
                </a:solidFill>
                <a:latin typeface="+mj-lt"/>
              </a:rPr>
              <a:t>6G Specifications</a:t>
            </a:r>
            <a:endParaRPr lang="en-US" sz="1200" b="1" dirty="0">
              <a:solidFill>
                <a:srgbClr val="02448C"/>
              </a:solidFill>
              <a:latin typeface="+mj-lt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5416AAC2-68A4-4C54-9F39-C5C5FAB06D01}"/>
              </a:ext>
            </a:extLst>
          </p:cNvPr>
          <p:cNvSpPr/>
          <p:nvPr/>
        </p:nvSpPr>
        <p:spPr>
          <a:xfrm>
            <a:off x="962523" y="4061333"/>
            <a:ext cx="5436000" cy="252000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23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02448C"/>
                </a:solidFill>
                <a:latin typeface="+mj-lt"/>
              </a:rPr>
              <a:t>6G Requirements </a:t>
            </a:r>
            <a:r>
              <a:rPr lang="en-US" sz="1200" b="1">
                <a:solidFill>
                  <a:srgbClr val="02448C"/>
                </a:solidFill>
                <a:latin typeface="+mj-lt"/>
              </a:rPr>
              <a:t>Convergence </a:t>
            </a:r>
            <a:endParaRPr lang="en-US" sz="1200" b="1" dirty="0">
              <a:solidFill>
                <a:srgbClr val="02448C"/>
              </a:solidFill>
              <a:latin typeface="+mj-lt"/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F981432-AD2B-C011-58EF-2C22257CAA4E}"/>
              </a:ext>
            </a:extLst>
          </p:cNvPr>
          <p:cNvCxnSpPr>
            <a:cxnSpLocks/>
          </p:cNvCxnSpPr>
          <p:nvPr/>
        </p:nvCxnSpPr>
        <p:spPr>
          <a:xfrm>
            <a:off x="6763710" y="4415018"/>
            <a:ext cx="0" cy="643300"/>
          </a:xfrm>
          <a:prstGeom prst="line">
            <a:avLst/>
          </a:prstGeom>
          <a:ln w="25400">
            <a:solidFill>
              <a:srgbClr val="B77A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C5E52710-EDFC-8B16-ED2D-77843D230861}"/>
              </a:ext>
            </a:extLst>
          </p:cNvPr>
          <p:cNvSpPr/>
          <p:nvPr/>
        </p:nvSpPr>
        <p:spPr>
          <a:xfrm>
            <a:off x="6707499" y="4302596"/>
            <a:ext cx="112422" cy="112422"/>
          </a:xfrm>
          <a:prstGeom prst="ellipse">
            <a:avLst/>
          </a:prstGeom>
          <a:solidFill>
            <a:srgbClr val="B77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D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6339CD-B9E8-AD3B-9E6B-D4BB0B6EC6AC}"/>
              </a:ext>
            </a:extLst>
          </p:cNvPr>
          <p:cNvSpPr txBox="1"/>
          <p:nvPr/>
        </p:nvSpPr>
        <p:spPr>
          <a:xfrm>
            <a:off x="2828629" y="1133096"/>
            <a:ext cx="9905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NL">
                <a:solidFill>
                  <a:srgbClr val="25235E"/>
                </a:solidFill>
                <a:latin typeface="Calibri"/>
              </a:rPr>
              <a:t>202</a:t>
            </a:r>
            <a:r>
              <a:rPr lang="fr-BE" dirty="0">
                <a:solidFill>
                  <a:srgbClr val="25235E"/>
                </a:solidFill>
                <a:latin typeface="Calibri"/>
              </a:rPr>
              <a:t>2</a:t>
            </a:r>
            <a:endParaRPr lang="en-NL" dirty="0">
              <a:solidFill>
                <a:srgbClr val="25235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D1BECD-3182-2045-9AAE-5DC93895E8C0}"/>
              </a:ext>
            </a:extLst>
          </p:cNvPr>
          <p:cNvSpPr txBox="1"/>
          <p:nvPr/>
        </p:nvSpPr>
        <p:spPr>
          <a:xfrm>
            <a:off x="951486" y="1135059"/>
            <a:ext cx="889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2020</a:t>
            </a:r>
            <a:endParaRPr kumimoji="0" lang="en-NL" sz="1800" b="0" i="0" u="none" strike="noStrike" kern="1200" cap="none" spc="0" normalizeH="0" baseline="0" noProof="0" dirty="0">
              <a:ln>
                <a:noFill/>
              </a:ln>
              <a:solidFill>
                <a:srgbClr val="25235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78CDE0-C315-01F0-F872-B1377ACFC298}"/>
              </a:ext>
            </a:extLst>
          </p:cNvPr>
          <p:cNvSpPr txBox="1"/>
          <p:nvPr/>
        </p:nvSpPr>
        <p:spPr>
          <a:xfrm>
            <a:off x="1905720" y="1120917"/>
            <a:ext cx="889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1800" b="0" i="0" u="none" strike="noStrike" kern="1200" cap="none" spc="0" normalizeH="0" baseline="0" noProof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23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</a:t>
            </a:r>
            <a:endParaRPr kumimoji="0" lang="en-NL" sz="1800" b="0" i="0" u="none" strike="noStrike" kern="1200" cap="none" spc="0" normalizeH="0" baseline="0" noProof="0" dirty="0">
              <a:ln>
                <a:noFill/>
              </a:ln>
              <a:solidFill>
                <a:srgbClr val="25235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14BA4B3-773C-864D-B48F-3639263E8739}"/>
              </a:ext>
            </a:extLst>
          </p:cNvPr>
          <p:cNvSpPr txBox="1">
            <a:spLocks/>
          </p:cNvSpPr>
          <p:nvPr/>
        </p:nvSpPr>
        <p:spPr>
          <a:xfrm>
            <a:off x="9690100" y="6578918"/>
            <a:ext cx="2501900" cy="2635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7403425-B7E0-46C9-8668-1D222311AF4A}" type="slidenum">
              <a:rPr lang="fr-FR" sz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>
                <a:defRPr/>
              </a:pPr>
              <a:t>5</a:t>
            </a:fld>
            <a:endParaRPr lang="fr-FR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225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9B8FE261-7E4E-495B-8D27-8D3EB12B0231}"/>
              </a:ext>
            </a:extLst>
          </p:cNvPr>
          <p:cNvSpPr/>
          <p:nvPr/>
        </p:nvSpPr>
        <p:spPr>
          <a:xfrm>
            <a:off x="332131" y="1746330"/>
            <a:ext cx="11735975" cy="4013168"/>
          </a:xfrm>
          <a:prstGeom prst="rect">
            <a:avLst/>
          </a:prstGeom>
          <a:solidFill>
            <a:srgbClr val="C5E5FF">
              <a:alpha val="4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0" name="Table 79">
            <a:extLst>
              <a:ext uri="{FF2B5EF4-FFF2-40B4-BE49-F238E27FC236}">
                <a16:creationId xmlns:a16="http://schemas.microsoft.com/office/drawing/2014/main" id="{2BD4B800-21BA-4A7D-A8A6-B3AE1B5C909C}"/>
              </a:ext>
            </a:extLst>
          </p:cNvPr>
          <p:cNvGraphicFramePr>
            <a:graphicFrameLocks noGrp="1"/>
          </p:cNvGraphicFramePr>
          <p:nvPr/>
        </p:nvGraphicFramePr>
        <p:xfrm>
          <a:off x="456149" y="1905745"/>
          <a:ext cx="5527913" cy="868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27913">
                  <a:extLst>
                    <a:ext uri="{9D8B030D-6E8A-4147-A177-3AD203B41FA5}">
                      <a16:colId xmlns:a16="http://schemas.microsoft.com/office/drawing/2014/main" val="4160500128"/>
                    </a:ext>
                  </a:extLst>
                </a:gridCol>
              </a:tblGrid>
              <a:tr h="853440">
                <a:tc>
                  <a:txBody>
                    <a:bodyPr/>
                    <a:lstStyle/>
                    <a:p>
                      <a:pPr lvl="0" algn="ctr"/>
                      <a:r>
                        <a:rPr lang="en-GB" sz="19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Stream A (RIA): </a:t>
                      </a:r>
                      <a:r>
                        <a:rPr lang="en-GB" sz="19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Smart communication components, systems and networks for 5G mid-term Evolution systems</a:t>
                      </a:r>
                      <a:endParaRPr lang="en-GR" sz="19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064" marR="58064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175206"/>
                  </a:ext>
                </a:extLst>
              </a:tr>
            </a:tbl>
          </a:graphicData>
        </a:graphic>
      </p:graphicFrame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BB395572-DFD5-4F56-9E1B-0F7661401B23}"/>
              </a:ext>
            </a:extLst>
          </p:cNvPr>
          <p:cNvGraphicFramePr>
            <a:graphicFrameLocks noGrp="1"/>
          </p:cNvGraphicFramePr>
          <p:nvPr/>
        </p:nvGraphicFramePr>
        <p:xfrm>
          <a:off x="6334430" y="1920680"/>
          <a:ext cx="5525439" cy="8079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25439">
                  <a:extLst>
                    <a:ext uri="{9D8B030D-6E8A-4147-A177-3AD203B41FA5}">
                      <a16:colId xmlns:a16="http://schemas.microsoft.com/office/drawing/2014/main" val="4160500128"/>
                    </a:ext>
                  </a:extLst>
                </a:gridCol>
              </a:tblGrid>
              <a:tr h="807955">
                <a:tc>
                  <a:txBody>
                    <a:bodyPr/>
                    <a:lstStyle/>
                    <a:p>
                      <a:pPr lvl="0" algn="ctr"/>
                      <a:r>
                        <a:rPr lang="en-GB" sz="19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Stream B (RIA): </a:t>
                      </a:r>
                      <a:r>
                        <a:rPr lang="en-US" sz="19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for Revolutionary 6G Technology and systems</a:t>
                      </a:r>
                      <a:endParaRPr lang="en-GR" sz="19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064" marR="58064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175206"/>
                  </a:ext>
                </a:extLst>
              </a:tr>
            </a:tbl>
          </a:graphicData>
        </a:graphic>
      </p:graphicFrame>
      <p:graphicFrame>
        <p:nvGraphicFramePr>
          <p:cNvPr id="84" name="Table 83">
            <a:extLst>
              <a:ext uri="{FF2B5EF4-FFF2-40B4-BE49-F238E27FC236}">
                <a16:creationId xmlns:a16="http://schemas.microsoft.com/office/drawing/2014/main" id="{76F08A7E-9559-46FE-91C0-D44343723687}"/>
              </a:ext>
            </a:extLst>
          </p:cNvPr>
          <p:cNvGraphicFramePr>
            <a:graphicFrameLocks noGrp="1"/>
          </p:cNvGraphicFramePr>
          <p:nvPr/>
        </p:nvGraphicFramePr>
        <p:xfrm>
          <a:off x="6334431" y="5043994"/>
          <a:ext cx="5525437" cy="6147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25437">
                  <a:extLst>
                    <a:ext uri="{9D8B030D-6E8A-4147-A177-3AD203B41FA5}">
                      <a16:colId xmlns:a16="http://schemas.microsoft.com/office/drawing/2014/main" val="4160500128"/>
                    </a:ext>
                  </a:extLst>
                </a:gridCol>
              </a:tblGrid>
              <a:tr h="614719">
                <a:tc>
                  <a:txBody>
                    <a:bodyPr/>
                    <a:lstStyle/>
                    <a:p>
                      <a:pPr lvl="0" algn="ctr"/>
                      <a:r>
                        <a:rPr lang="en-GB" sz="19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Stream C (RIA): </a:t>
                      </a:r>
                      <a:r>
                        <a:rPr lang="en-GB" sz="19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SNS experimental infrastructures</a:t>
                      </a:r>
                      <a:endParaRPr lang="en-GR" sz="19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064" marR="58064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175206"/>
                  </a:ext>
                </a:extLst>
              </a:tr>
            </a:tbl>
          </a:graphicData>
        </a:graphic>
      </p:graphicFrame>
      <p:graphicFrame>
        <p:nvGraphicFramePr>
          <p:cNvPr id="85" name="Table 84">
            <a:extLst>
              <a:ext uri="{FF2B5EF4-FFF2-40B4-BE49-F238E27FC236}">
                <a16:creationId xmlns:a16="http://schemas.microsoft.com/office/drawing/2014/main" id="{B2C7B610-0193-480D-A242-38AAC31B912A}"/>
              </a:ext>
            </a:extLst>
          </p:cNvPr>
          <p:cNvGraphicFramePr>
            <a:graphicFrameLocks noGrp="1"/>
          </p:cNvGraphicFramePr>
          <p:nvPr/>
        </p:nvGraphicFramePr>
        <p:xfrm>
          <a:off x="456150" y="5043993"/>
          <a:ext cx="5527912" cy="579120"/>
        </p:xfrm>
        <a:graphic>
          <a:graphicData uri="http://schemas.openxmlformats.org/drawingml/2006/table">
            <a:tbl>
              <a:tblPr firstRow="1" firstCol="1" bandRow="1">
                <a:effectLst>
                  <a:reflection endPos="0" dir="5400000" sy="-100000" algn="bl" rotWithShape="0"/>
                </a:effectLst>
                <a:tableStyleId>{5C22544A-7EE6-4342-B048-85BDC9FD1C3A}</a:tableStyleId>
              </a:tblPr>
              <a:tblGrid>
                <a:gridCol w="5527912">
                  <a:extLst>
                    <a:ext uri="{9D8B030D-6E8A-4147-A177-3AD203B41FA5}">
                      <a16:colId xmlns:a16="http://schemas.microsoft.com/office/drawing/2014/main" val="4160500128"/>
                    </a:ext>
                  </a:extLst>
                </a:gridCol>
              </a:tblGrid>
              <a:tr h="577827">
                <a:tc>
                  <a:txBody>
                    <a:bodyPr/>
                    <a:lstStyle/>
                    <a:p>
                      <a:pPr lvl="0" algn="ctr"/>
                      <a:r>
                        <a:rPr lang="en-GB" sz="1900" b="0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Stream D (IA): </a:t>
                      </a:r>
                      <a:r>
                        <a:rPr lang="en-GB" sz="19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Large Scale SNS Trials and Pilots with Verticals </a:t>
                      </a:r>
                      <a:endParaRPr lang="en-GR" sz="19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064" marR="58064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175206"/>
                  </a:ext>
                </a:extLst>
              </a:tr>
            </a:tbl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1C3FE985-1B50-4623-84C6-E5BB9F86945D}"/>
              </a:ext>
            </a:extLst>
          </p:cNvPr>
          <p:cNvSpPr txBox="1"/>
          <p:nvPr/>
        </p:nvSpPr>
        <p:spPr>
          <a:xfrm>
            <a:off x="3341793" y="1273981"/>
            <a:ext cx="1367682" cy="405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32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Evolution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CBF06E58-9FE8-4395-8163-D381263D0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993" y="964727"/>
            <a:ext cx="1203143" cy="781603"/>
          </a:xfrm>
          <a:prstGeom prst="rect">
            <a:avLst/>
          </a:prstGeom>
        </p:spPr>
      </p:pic>
      <p:pic>
        <p:nvPicPr>
          <p:cNvPr id="90" name="Picture 89" descr="Text&#10;&#10;Description automatically generated">
            <a:extLst>
              <a:ext uri="{FF2B5EF4-FFF2-40B4-BE49-F238E27FC236}">
                <a16:creationId xmlns:a16="http://schemas.microsoft.com/office/drawing/2014/main" id="{487BFF08-1A04-4598-9437-8FD777A055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1" t="17491" r="55317" b="35489"/>
          <a:stretch/>
        </p:blipFill>
        <p:spPr>
          <a:xfrm>
            <a:off x="8282459" y="962896"/>
            <a:ext cx="1203144" cy="784016"/>
          </a:xfrm>
          <a:prstGeom prst="rect">
            <a:avLst/>
          </a:prstGeom>
        </p:spPr>
      </p:pic>
      <p:grpSp>
        <p:nvGrpSpPr>
          <p:cNvPr id="92" name="Group 91">
            <a:extLst>
              <a:ext uri="{FF2B5EF4-FFF2-40B4-BE49-F238E27FC236}">
                <a16:creationId xmlns:a16="http://schemas.microsoft.com/office/drawing/2014/main" id="{9E88283F-EA73-47C3-B26D-A04EC39EFAA4}"/>
              </a:ext>
            </a:extLst>
          </p:cNvPr>
          <p:cNvGrpSpPr/>
          <p:nvPr/>
        </p:nvGrpSpPr>
        <p:grpSpPr>
          <a:xfrm>
            <a:off x="6328625" y="2768547"/>
            <a:ext cx="2268700" cy="986808"/>
            <a:chOff x="4035415" y="1754"/>
            <a:chExt cx="1633361" cy="817605"/>
          </a:xfrm>
        </p:grpSpPr>
        <p:sp>
          <p:nvSpPr>
            <p:cNvPr id="93" name="Rounded Rectangle 16">
              <a:extLst>
                <a:ext uri="{FF2B5EF4-FFF2-40B4-BE49-F238E27FC236}">
                  <a16:creationId xmlns:a16="http://schemas.microsoft.com/office/drawing/2014/main" id="{582CD6BC-2196-4FAE-B8A1-9C4126313DBD}"/>
                </a:ext>
              </a:extLst>
            </p:cNvPr>
            <p:cNvSpPr/>
            <p:nvPr/>
          </p:nvSpPr>
          <p:spPr>
            <a:xfrm>
              <a:off x="4035415" y="1754"/>
              <a:ext cx="1633361" cy="817605"/>
            </a:xfrm>
            <a:prstGeom prst="roundRect">
              <a:avLst/>
            </a:prstGeom>
            <a:ln w="3810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Rounded Rectangle 4">
              <a:extLst>
                <a:ext uri="{FF2B5EF4-FFF2-40B4-BE49-F238E27FC236}">
                  <a16:creationId xmlns:a16="http://schemas.microsoft.com/office/drawing/2014/main" id="{5EA84986-DACF-4872-BDFD-813A040FD988}"/>
                </a:ext>
              </a:extLst>
            </p:cNvPr>
            <p:cNvSpPr txBox="1"/>
            <p:nvPr/>
          </p:nvSpPr>
          <p:spPr>
            <a:xfrm>
              <a:off x="4075327" y="41666"/>
              <a:ext cx="1553537" cy="737781"/>
            </a:xfrm>
            <a:prstGeom prst="rect">
              <a:avLst/>
            </a:prstGeom>
            <a:ln w="381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28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System Architecture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BDCC0EE-0101-4787-9472-11444D8B794A}"/>
              </a:ext>
            </a:extLst>
          </p:cNvPr>
          <p:cNvGrpSpPr/>
          <p:nvPr/>
        </p:nvGrpSpPr>
        <p:grpSpPr>
          <a:xfrm>
            <a:off x="9332842" y="2770233"/>
            <a:ext cx="2489630" cy="997715"/>
            <a:chOff x="5689757" y="905056"/>
            <a:chExt cx="1667022" cy="997715"/>
          </a:xfrm>
        </p:grpSpPr>
        <p:sp>
          <p:nvSpPr>
            <p:cNvPr id="97" name="Rounded Rectangle 19">
              <a:extLst>
                <a:ext uri="{FF2B5EF4-FFF2-40B4-BE49-F238E27FC236}">
                  <a16:creationId xmlns:a16="http://schemas.microsoft.com/office/drawing/2014/main" id="{F23711DF-4291-4CA0-BDC0-D7EBC6405C71}"/>
                </a:ext>
              </a:extLst>
            </p:cNvPr>
            <p:cNvSpPr/>
            <p:nvPr/>
          </p:nvSpPr>
          <p:spPr>
            <a:xfrm>
              <a:off x="5689757" y="905056"/>
              <a:ext cx="1667022" cy="94070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6" name="Rounded Rectangle 4">
              <a:extLst>
                <a:ext uri="{FF2B5EF4-FFF2-40B4-BE49-F238E27FC236}">
                  <a16:creationId xmlns:a16="http://schemas.microsoft.com/office/drawing/2014/main" id="{795C169D-0A5A-49BE-AEFB-7CBAF4EFC611}"/>
                </a:ext>
              </a:extLst>
            </p:cNvPr>
            <p:cNvSpPr txBox="1"/>
            <p:nvPr/>
          </p:nvSpPr>
          <p:spPr>
            <a:xfrm>
              <a:off x="5735678" y="950977"/>
              <a:ext cx="1575180" cy="9517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28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Wireless Communication Technology and Signal Processing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4DD5057-7DB3-423C-B55C-C930C43025EE}"/>
              </a:ext>
            </a:extLst>
          </p:cNvPr>
          <p:cNvGrpSpPr/>
          <p:nvPr/>
        </p:nvGrpSpPr>
        <p:grpSpPr>
          <a:xfrm>
            <a:off x="9364193" y="4169378"/>
            <a:ext cx="2423285" cy="817605"/>
            <a:chOff x="5740844" y="2896308"/>
            <a:chExt cx="1564846" cy="817605"/>
          </a:xfrm>
        </p:grpSpPr>
        <p:sp>
          <p:nvSpPr>
            <p:cNvPr id="108" name="Rounded Rectangle 22">
              <a:extLst>
                <a:ext uri="{FF2B5EF4-FFF2-40B4-BE49-F238E27FC236}">
                  <a16:creationId xmlns:a16="http://schemas.microsoft.com/office/drawing/2014/main" id="{A688FDD2-E3E4-4929-B888-9F93E39D8DB5}"/>
                </a:ext>
              </a:extLst>
            </p:cNvPr>
            <p:cNvSpPr/>
            <p:nvPr/>
          </p:nvSpPr>
          <p:spPr>
            <a:xfrm>
              <a:off x="5740844" y="2896308"/>
              <a:ext cx="1564846" cy="81760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Rounded Rectangle 4">
              <a:extLst>
                <a:ext uri="{FF2B5EF4-FFF2-40B4-BE49-F238E27FC236}">
                  <a16:creationId xmlns:a16="http://schemas.microsoft.com/office/drawing/2014/main" id="{E107883C-C209-4347-B698-7F14D34FFAAB}"/>
                </a:ext>
              </a:extLst>
            </p:cNvPr>
            <p:cNvSpPr txBox="1"/>
            <p:nvPr/>
          </p:nvSpPr>
          <p:spPr>
            <a:xfrm>
              <a:off x="5780756" y="2936220"/>
              <a:ext cx="1485022" cy="7377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28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Communication Infrastructure Technologies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DBC6B65-2B2D-4EEA-B3C7-ED9358DF5AD6}"/>
              </a:ext>
            </a:extLst>
          </p:cNvPr>
          <p:cNvGrpSpPr/>
          <p:nvPr/>
        </p:nvGrpSpPr>
        <p:grpSpPr>
          <a:xfrm>
            <a:off x="6334431" y="4143831"/>
            <a:ext cx="2262894" cy="817605"/>
            <a:chOff x="4069729" y="3861159"/>
            <a:chExt cx="1564733" cy="817605"/>
          </a:xfrm>
        </p:grpSpPr>
        <p:sp>
          <p:nvSpPr>
            <p:cNvPr id="140" name="Rounded Rectangle 25">
              <a:extLst>
                <a:ext uri="{FF2B5EF4-FFF2-40B4-BE49-F238E27FC236}">
                  <a16:creationId xmlns:a16="http://schemas.microsoft.com/office/drawing/2014/main" id="{A7C407FF-CCB1-4525-AC70-1A2AE6FB07CF}"/>
                </a:ext>
              </a:extLst>
            </p:cNvPr>
            <p:cNvSpPr/>
            <p:nvPr/>
          </p:nvSpPr>
          <p:spPr>
            <a:xfrm>
              <a:off x="4069729" y="3861159"/>
              <a:ext cx="1564733" cy="817605"/>
            </a:xfrm>
            <a:prstGeom prst="roundRect">
              <a:avLst/>
            </a:prstGeom>
            <a:ln w="3810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1" name="Rounded Rectangle 4">
              <a:extLst>
                <a:ext uri="{FF2B5EF4-FFF2-40B4-BE49-F238E27FC236}">
                  <a16:creationId xmlns:a16="http://schemas.microsoft.com/office/drawing/2014/main" id="{03C05A3A-D37D-434B-98F4-D065D4A9C6A0}"/>
                </a:ext>
              </a:extLst>
            </p:cNvPr>
            <p:cNvSpPr txBox="1"/>
            <p:nvPr/>
          </p:nvSpPr>
          <p:spPr>
            <a:xfrm>
              <a:off x="4085787" y="3920070"/>
              <a:ext cx="1490504" cy="737781"/>
            </a:xfrm>
            <a:prstGeom prst="rect">
              <a:avLst/>
            </a:prstGeom>
            <a:ln w="381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marR="0" lvl="0" indent="0" algn="ctr" defTabSz="533387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Trustworthy and Secure Service Development and Provision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7BFE5921-F4B0-4A1E-B674-5B224D29078B}"/>
              </a:ext>
            </a:extLst>
          </p:cNvPr>
          <p:cNvGrpSpPr/>
          <p:nvPr/>
        </p:nvGrpSpPr>
        <p:grpSpPr>
          <a:xfrm>
            <a:off x="466631" y="2788019"/>
            <a:ext cx="2677645" cy="821985"/>
            <a:chOff x="4035415" y="1754"/>
            <a:chExt cx="1633361" cy="821985"/>
          </a:xfrm>
        </p:grpSpPr>
        <p:sp>
          <p:nvSpPr>
            <p:cNvPr id="149" name="Rounded Rectangle 37">
              <a:extLst>
                <a:ext uri="{FF2B5EF4-FFF2-40B4-BE49-F238E27FC236}">
                  <a16:creationId xmlns:a16="http://schemas.microsoft.com/office/drawing/2014/main" id="{ECD92DEA-58D9-4021-8245-F153D0388229}"/>
                </a:ext>
              </a:extLst>
            </p:cNvPr>
            <p:cNvSpPr/>
            <p:nvPr/>
          </p:nvSpPr>
          <p:spPr>
            <a:xfrm>
              <a:off x="4035415" y="1754"/>
              <a:ext cx="1633361" cy="817605"/>
            </a:xfrm>
            <a:prstGeom prst="roundRect">
              <a:avLst/>
            </a:prstGeom>
            <a:solidFill>
              <a:srgbClr val="EB6B8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8" name="Rounded Rectangle 4">
              <a:extLst>
                <a:ext uri="{FF2B5EF4-FFF2-40B4-BE49-F238E27FC236}">
                  <a16:creationId xmlns:a16="http://schemas.microsoft.com/office/drawing/2014/main" id="{5D4B1940-A177-40B6-8B94-F9240F4D2D23}"/>
                </a:ext>
              </a:extLst>
            </p:cNvPr>
            <p:cNvSpPr txBox="1"/>
            <p:nvPr/>
          </p:nvSpPr>
          <p:spPr>
            <a:xfrm>
              <a:off x="4115239" y="85958"/>
              <a:ext cx="1553537" cy="7377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28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Radio:</a:t>
              </a:r>
            </a:p>
            <a:p>
              <a:pPr marL="0" marR="0" lvl="0" indent="0" algn="ctr" defTabSz="62228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Building Blocks and Systems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0E48253B-BC54-4899-8D10-88DFDC3FA394}"/>
              </a:ext>
            </a:extLst>
          </p:cNvPr>
          <p:cNvGrpSpPr/>
          <p:nvPr/>
        </p:nvGrpSpPr>
        <p:grpSpPr>
          <a:xfrm>
            <a:off x="3327802" y="2967182"/>
            <a:ext cx="2656260" cy="1496524"/>
            <a:chOff x="4035415" y="-65725"/>
            <a:chExt cx="1633361" cy="914843"/>
          </a:xfrm>
        </p:grpSpPr>
        <p:sp>
          <p:nvSpPr>
            <p:cNvPr id="160" name="Rounded Rectangle 40">
              <a:extLst>
                <a:ext uri="{FF2B5EF4-FFF2-40B4-BE49-F238E27FC236}">
                  <a16:creationId xmlns:a16="http://schemas.microsoft.com/office/drawing/2014/main" id="{01FCD5F6-6029-4050-8125-7E3A94E96EBE}"/>
                </a:ext>
              </a:extLst>
            </p:cNvPr>
            <p:cNvSpPr/>
            <p:nvPr/>
          </p:nvSpPr>
          <p:spPr>
            <a:xfrm>
              <a:off x="4035415" y="1754"/>
              <a:ext cx="1633361" cy="817605"/>
            </a:xfrm>
            <a:prstGeom prst="roundRect">
              <a:avLst/>
            </a:prstGeom>
            <a:solidFill>
              <a:srgbClr val="EB6B8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1" name="Rounded Rectangle 4">
              <a:extLst>
                <a:ext uri="{FF2B5EF4-FFF2-40B4-BE49-F238E27FC236}">
                  <a16:creationId xmlns:a16="http://schemas.microsoft.com/office/drawing/2014/main" id="{A4D2B8C6-1B65-4E06-B867-7495917569AC}"/>
                </a:ext>
              </a:extLst>
            </p:cNvPr>
            <p:cNvSpPr txBox="1"/>
            <p:nvPr/>
          </p:nvSpPr>
          <p:spPr>
            <a:xfrm>
              <a:off x="4087165" y="-65725"/>
              <a:ext cx="1553537" cy="914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28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Architecture: </a:t>
              </a:r>
            </a:p>
            <a:p>
              <a:pPr marL="0" marR="0" lvl="0" indent="0" algn="ctr" defTabSz="62228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Evolved Design</a:t>
              </a:r>
            </a:p>
            <a:p>
              <a:pPr marL="0" marR="0" lvl="0" indent="0" algn="ctr" defTabSz="62228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Advanced Cloud/Edge Converged Optical Transport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D23C8F4C-4C51-47BD-845E-102ED3758652}"/>
              </a:ext>
            </a:extLst>
          </p:cNvPr>
          <p:cNvGrpSpPr/>
          <p:nvPr/>
        </p:nvGrpSpPr>
        <p:grpSpPr>
          <a:xfrm>
            <a:off x="488018" y="3616967"/>
            <a:ext cx="2656260" cy="1335079"/>
            <a:chOff x="4035415" y="-65725"/>
            <a:chExt cx="1633361" cy="914843"/>
          </a:xfrm>
        </p:grpSpPr>
        <p:sp>
          <p:nvSpPr>
            <p:cNvPr id="163" name="Rounded Rectangle 43">
              <a:extLst>
                <a:ext uri="{FF2B5EF4-FFF2-40B4-BE49-F238E27FC236}">
                  <a16:creationId xmlns:a16="http://schemas.microsoft.com/office/drawing/2014/main" id="{D874C1EF-F16B-43FE-A038-69B7D005C388}"/>
                </a:ext>
              </a:extLst>
            </p:cNvPr>
            <p:cNvSpPr/>
            <p:nvPr/>
          </p:nvSpPr>
          <p:spPr>
            <a:xfrm>
              <a:off x="4035415" y="1754"/>
              <a:ext cx="1633361" cy="817605"/>
            </a:xfrm>
            <a:prstGeom prst="roundRect">
              <a:avLst/>
            </a:prstGeom>
            <a:solidFill>
              <a:srgbClr val="EB6B8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4" name="Rounded Rectangle 4">
              <a:extLst>
                <a:ext uri="{FF2B5EF4-FFF2-40B4-BE49-F238E27FC236}">
                  <a16:creationId xmlns:a16="http://schemas.microsoft.com/office/drawing/2014/main" id="{048CC1F9-09B4-44EB-B5BD-05E4C22980CF}"/>
                </a:ext>
              </a:extLst>
            </p:cNvPr>
            <p:cNvSpPr txBox="1"/>
            <p:nvPr/>
          </p:nvSpPr>
          <p:spPr>
            <a:xfrm>
              <a:off x="4087165" y="-65725"/>
              <a:ext cx="1553537" cy="914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28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System and Security: </a:t>
              </a:r>
            </a:p>
            <a:p>
              <a:pPr marL="0" marR="0" lvl="0" indent="0" algn="ctr" defTabSz="62228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Secure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Softwarisation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62228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Real-time/ Zero touch Services</a:t>
              </a:r>
            </a:p>
          </p:txBody>
        </p:sp>
      </p:grpSp>
      <p:sp>
        <p:nvSpPr>
          <p:cNvPr id="165" name="Title 6">
            <a:extLst>
              <a:ext uri="{FF2B5EF4-FFF2-40B4-BE49-F238E27FC236}">
                <a16:creationId xmlns:a16="http://schemas.microsoft.com/office/drawing/2014/main" id="{657C6AB3-7241-4998-B0F2-7BDE6EA6D56F}"/>
              </a:ext>
            </a:extLst>
          </p:cNvPr>
          <p:cNvSpPr txBox="1">
            <a:spLocks/>
          </p:cNvSpPr>
          <p:nvPr/>
        </p:nvSpPr>
        <p:spPr>
          <a:xfrm>
            <a:off x="160873" y="5879976"/>
            <a:ext cx="11626605" cy="970887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1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Wingdings" panose="05000000000000000000" pitchFamily="2" charset="2"/>
              </a:rPr>
              <a:t>See Results: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hlinkClick r:id="rId5"/>
              </a:rPr>
              <a:t>Europe scales up 6G research investments and selects 35 new projects worth €250 million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66" name="Title 2">
            <a:extLst>
              <a:ext uri="{FF2B5EF4-FFF2-40B4-BE49-F238E27FC236}">
                <a16:creationId xmlns:a16="http://schemas.microsoft.com/office/drawing/2014/main" id="{E16DC61B-1C33-499F-AB10-5124358697B7}"/>
              </a:ext>
            </a:extLst>
          </p:cNvPr>
          <p:cNvSpPr txBox="1">
            <a:spLocks/>
          </p:cNvSpPr>
          <p:nvPr/>
        </p:nvSpPr>
        <p:spPr>
          <a:xfrm>
            <a:off x="2552700" y="154923"/>
            <a:ext cx="8919063" cy="508000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3200" b="1" dirty="0">
                <a:solidFill>
                  <a:srgbClr val="D5DCDF"/>
                </a:solidFill>
                <a:latin typeface="Calibri" panose="020F0502020204030204" pitchFamily="34" charset="0"/>
              </a:rPr>
              <a:t>Your projects in SNS R&amp;I Work Programme 2021-22</a:t>
            </a:r>
            <a:endParaRPr lang="en-IE" sz="3200" b="1" dirty="0">
              <a:solidFill>
                <a:srgbClr val="D5DCD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225702" y="2636196"/>
            <a:ext cx="2548647" cy="2398325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ounded Rectangle 4">
            <a:extLst>
              <a:ext uri="{FF2B5EF4-FFF2-40B4-BE49-F238E27FC236}">
                <a16:creationId xmlns:a16="http://schemas.microsoft.com/office/drawing/2014/main" id="{787D0748-53EB-4566-AB2B-859D156A2F7D}"/>
              </a:ext>
            </a:extLst>
          </p:cNvPr>
          <p:cNvSpPr txBox="1"/>
          <p:nvPr/>
        </p:nvSpPr>
        <p:spPr>
          <a:xfrm>
            <a:off x="7276342" y="3539613"/>
            <a:ext cx="3436064" cy="725528"/>
          </a:xfrm>
          <a:prstGeom prst="rect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marL="0" marR="0" lvl="0" indent="0" algn="ctr" defTabSz="62228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Holistic System Perspective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8BA0BC3-EF37-57C9-81E6-73F46B00B35C}"/>
              </a:ext>
            </a:extLst>
          </p:cNvPr>
          <p:cNvSpPr txBox="1">
            <a:spLocks/>
          </p:cNvSpPr>
          <p:nvPr/>
        </p:nvSpPr>
        <p:spPr>
          <a:xfrm>
            <a:off x="9690100" y="6578918"/>
            <a:ext cx="2501900" cy="2635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7403425-B7E0-46C9-8668-1D222311AF4A}" type="slidenum">
              <a:rPr lang="fr-FR" sz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>
                <a:defRPr/>
              </a:pPr>
              <a:t>6</a:t>
            </a:fld>
            <a:endParaRPr lang="fr-FR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15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ACBD37DA-2704-4C89-877D-25505B7345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0" t="24145" r="14048" b="3898"/>
          <a:stretch/>
        </p:blipFill>
        <p:spPr>
          <a:xfrm>
            <a:off x="0" y="946472"/>
            <a:ext cx="12192000" cy="5911528"/>
          </a:xfrm>
          <a:prstGeom prst="rect">
            <a:avLst/>
          </a:prstGeom>
        </p:spPr>
      </p:pic>
      <p:sp>
        <p:nvSpPr>
          <p:cNvPr id="37" name="Title 2">
            <a:extLst>
              <a:ext uri="{FF2B5EF4-FFF2-40B4-BE49-F238E27FC236}">
                <a16:creationId xmlns:a16="http://schemas.microsoft.com/office/drawing/2014/main" id="{4302FD5C-3F88-45CB-8A43-EFF09FA31D2E}"/>
              </a:ext>
            </a:extLst>
          </p:cNvPr>
          <p:cNvSpPr txBox="1">
            <a:spLocks/>
          </p:cNvSpPr>
          <p:nvPr/>
        </p:nvSpPr>
        <p:spPr>
          <a:xfrm>
            <a:off x="2495090" y="221629"/>
            <a:ext cx="9398191" cy="508000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3200" b="1" dirty="0">
                <a:solidFill>
                  <a:srgbClr val="D5DCDF"/>
                </a:solidFill>
                <a:latin typeface="Calibri" panose="020F0502020204030204" pitchFamily="34" charset="0"/>
              </a:rPr>
              <a:t>SNS JU First Call 2022: Funding and results</a:t>
            </a:r>
            <a:endParaRPr lang="en-IE" sz="3200" b="1" dirty="0">
              <a:solidFill>
                <a:srgbClr val="D5DCD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96754FC-6AE2-B2BF-5989-C0C9077DE5B0}"/>
              </a:ext>
            </a:extLst>
          </p:cNvPr>
          <p:cNvSpPr txBox="1">
            <a:spLocks/>
          </p:cNvSpPr>
          <p:nvPr/>
        </p:nvSpPr>
        <p:spPr>
          <a:xfrm>
            <a:off x="9690100" y="6578918"/>
            <a:ext cx="2501900" cy="2635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7403425-B7E0-46C9-8668-1D222311AF4A}" type="slidenum">
              <a:rPr lang="fr-FR" sz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>
                <a:defRPr/>
              </a:pPr>
              <a:t>7</a:t>
            </a:fld>
            <a:endParaRPr lang="fr-FR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98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BD195DF-1ACD-6528-BC02-478F7B163F84}"/>
              </a:ext>
            </a:extLst>
          </p:cNvPr>
          <p:cNvSpPr txBox="1">
            <a:spLocks/>
          </p:cNvSpPr>
          <p:nvPr/>
        </p:nvSpPr>
        <p:spPr>
          <a:xfrm>
            <a:off x="2637486" y="229142"/>
            <a:ext cx="10345089" cy="508000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BE" sz="3200" b="1" dirty="0">
                <a:solidFill>
                  <a:srgbClr val="D5DCDF"/>
                </a:solidFill>
                <a:latin typeface="Calibri" panose="020F0502020204030204" pitchFamily="34" charset="0"/>
              </a:rPr>
              <a:t>Strand B 1 – System Architecture highlights</a:t>
            </a:r>
            <a:endParaRPr lang="en-GB" sz="3200" b="1" i="1" dirty="0">
              <a:solidFill>
                <a:srgbClr val="D5DCD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1CC797EB-1E5B-D975-ED4B-694E47AD16DF}"/>
              </a:ext>
            </a:extLst>
          </p:cNvPr>
          <p:cNvSpPr txBox="1">
            <a:spLocks/>
          </p:cNvSpPr>
          <p:nvPr/>
        </p:nvSpPr>
        <p:spPr>
          <a:xfrm>
            <a:off x="444440" y="1169406"/>
            <a:ext cx="11637313" cy="545945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Char char="►"/>
            </a:pPr>
            <a:r>
              <a:rPr lang="en-US" sz="2200" b="1" kern="0" dirty="0">
                <a:solidFill>
                  <a:srgbClr val="002060"/>
                </a:solidFill>
                <a:latin typeface="Arial (Headings)"/>
              </a:rPr>
              <a:t>System Architectures for intelligent connectivity and service provision across a huge number of heterogeneous domains, resources and unlimited application </a:t>
            </a:r>
            <a:r>
              <a:rPr lang="en-US" sz="2200" b="1" kern="0" dirty="0" err="1">
                <a:solidFill>
                  <a:srgbClr val="002060"/>
                </a:solidFill>
                <a:latin typeface="Arial (Headings)"/>
              </a:rPr>
              <a:t>reqs</a:t>
            </a:r>
            <a:r>
              <a:rPr lang="en-US" sz="2200" b="1" kern="0" dirty="0">
                <a:solidFill>
                  <a:srgbClr val="002060"/>
                </a:solidFill>
                <a:latin typeface="Arial (Headings)"/>
              </a:rPr>
              <a:t>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Catering extreme 6G use cases.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Serving different infrastructures, businesses and application environments, capable for unified service provision.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Offering inter-computing sustainable solutions beyond the inter-networking capabilities of the Internet.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Promoting programmable architectures and technologies.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IE" sz="2600" b="1" kern="0" dirty="0">
                <a:solidFill>
                  <a:srgbClr val="002060"/>
                </a:solidFill>
                <a:latin typeface="Arial (Headings)"/>
              </a:rPr>
              <a:t>Focus on </a:t>
            </a:r>
            <a:r>
              <a:rPr lang="en-IE" sz="2600" kern="0" dirty="0">
                <a:solidFill>
                  <a:srgbClr val="002060"/>
                </a:solidFill>
                <a:latin typeface="Arial (Headings)"/>
              </a:rPr>
              <a:t>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IE" sz="1800" kern="0" dirty="0">
                <a:solidFill>
                  <a:srgbClr val="002060"/>
                </a:solidFill>
                <a:latin typeface="Arial (Headings)"/>
              </a:rPr>
              <a:t>Scaling Inter-computing systems.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IE" sz="1800" kern="0" dirty="0">
                <a:solidFill>
                  <a:srgbClr val="002060"/>
                </a:solidFill>
                <a:latin typeface="Arial (Headings)"/>
              </a:rPr>
              <a:t>Frictionless inter-domain resource management.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IE" sz="1800" kern="0" dirty="0">
                <a:solidFill>
                  <a:srgbClr val="002060"/>
                </a:solidFill>
                <a:latin typeface="Arial (Headings)"/>
              </a:rPr>
              <a:t>Native AI for telecommunications.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IE" sz="1800" kern="0" dirty="0">
                <a:solidFill>
                  <a:srgbClr val="002060"/>
                </a:solidFill>
                <a:latin typeface="Arial (Headings)"/>
              </a:rPr>
              <a:t>New data transfer paradigms with deep edge integration.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IE" sz="1800" kern="0" dirty="0">
                <a:solidFill>
                  <a:srgbClr val="002060"/>
                </a:solidFill>
                <a:latin typeface="Arial (Headings)"/>
              </a:rPr>
              <a:t>Deterministic Networking.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Char char="►"/>
            </a:pPr>
            <a:endParaRPr lang="en-GB" sz="2600" kern="0" dirty="0">
              <a:solidFill>
                <a:srgbClr val="002060"/>
              </a:solidFill>
              <a:latin typeface="Arial (Headings)"/>
            </a:endParaRP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 </a:t>
            </a:r>
          </a:p>
          <a:p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D36E54F-5F43-741B-7B0A-BD9D7DB877EE}"/>
              </a:ext>
            </a:extLst>
          </p:cNvPr>
          <p:cNvSpPr txBox="1">
            <a:spLocks/>
          </p:cNvSpPr>
          <p:nvPr/>
        </p:nvSpPr>
        <p:spPr>
          <a:xfrm>
            <a:off x="9690100" y="6578918"/>
            <a:ext cx="2501900" cy="2635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7403425-B7E0-46C9-8668-1D222311AF4A}" type="slidenum">
              <a:rPr lang="fr-FR" sz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>
                <a:defRPr/>
              </a:pPr>
              <a:t>8</a:t>
            </a:fld>
            <a:endParaRPr lang="fr-FR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41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BD195DF-1ACD-6528-BC02-478F7B163F84}"/>
              </a:ext>
            </a:extLst>
          </p:cNvPr>
          <p:cNvSpPr txBox="1">
            <a:spLocks/>
          </p:cNvSpPr>
          <p:nvPr/>
        </p:nvSpPr>
        <p:spPr>
          <a:xfrm>
            <a:off x="2164270" y="203415"/>
            <a:ext cx="10345089" cy="508000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BE" sz="2800" b="1" dirty="0">
                <a:solidFill>
                  <a:srgbClr val="D5DCDF"/>
                </a:solidFill>
                <a:latin typeface="Calibri" panose="020F0502020204030204" pitchFamily="34" charset="0"/>
              </a:rPr>
              <a:t>Strand 4 - </a:t>
            </a:r>
            <a:r>
              <a:rPr lang="en-US" sz="2800" b="1" dirty="0">
                <a:solidFill>
                  <a:srgbClr val="D5DCDF"/>
                </a:solidFill>
                <a:latin typeface="Calibri" panose="020F0502020204030204" pitchFamily="34" charset="0"/>
              </a:rPr>
              <a:t>Secure Service development &amp; Smart Security </a:t>
            </a:r>
            <a:r>
              <a:rPr lang="fr-BE" sz="2800" b="1" dirty="0" err="1">
                <a:solidFill>
                  <a:srgbClr val="D5DCDF"/>
                </a:solidFill>
                <a:latin typeface="Calibri" panose="020F0502020204030204" pitchFamily="34" charset="0"/>
              </a:rPr>
              <a:t>highlights</a:t>
            </a:r>
            <a:endParaRPr lang="en-GB" sz="2800" b="1" i="1" dirty="0">
              <a:solidFill>
                <a:srgbClr val="D5DCD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1CC797EB-1E5B-D975-ED4B-694E47AD16DF}"/>
              </a:ext>
            </a:extLst>
          </p:cNvPr>
          <p:cNvSpPr txBox="1">
            <a:spLocks/>
          </p:cNvSpPr>
          <p:nvPr/>
        </p:nvSpPr>
        <p:spPr>
          <a:xfrm>
            <a:off x="381836" y="1129870"/>
            <a:ext cx="11810163" cy="461139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Char char="►"/>
            </a:pPr>
            <a:r>
              <a:rPr lang="en-US" sz="2200" b="1" kern="0" dirty="0">
                <a:solidFill>
                  <a:srgbClr val="002060"/>
                </a:solidFill>
                <a:latin typeface="Arial (Headings)"/>
              </a:rPr>
              <a:t>Reliable, trusted and resilient critical infrastructures, like 6G, based on heterogeneous environments of converged networks and IT systems enabling future digital services.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Technologies supporting trustworthiness, resilience, openness, transparency, and dependability expected under the EU regulations (GDPR, CSA etc.), in the context of programmable platforms, considering vertical industries as users.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Open-source solutions in the context of multi-vendor interoperability.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Secure, host-neutral infrastructures.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Secure &amp; trustworthy smart services lifecycle management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AI technologies for secure 6G – Secure AI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IE" sz="2600" b="1" kern="0" dirty="0">
                <a:solidFill>
                  <a:srgbClr val="002060"/>
                </a:solidFill>
                <a:latin typeface="Arial (Headings)"/>
              </a:rPr>
              <a:t>Focus on </a:t>
            </a:r>
            <a:r>
              <a:rPr lang="en-IE" sz="2600" kern="0" dirty="0">
                <a:solidFill>
                  <a:srgbClr val="002060"/>
                </a:solidFill>
                <a:latin typeface="Arial (Headings)"/>
              </a:rPr>
              <a:t>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Human Centric methods for privacy and confidentiality.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Holistic Smart Service frameworks.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Secure Lifecycle management.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►"/>
            </a:pPr>
            <a:r>
              <a:rPr lang="en-US" sz="1800" kern="0" dirty="0">
                <a:solidFill>
                  <a:srgbClr val="002060"/>
                </a:solidFill>
                <a:latin typeface="Arial (Headings)"/>
              </a:rPr>
              <a:t>Security enablers for untrusted environments (Security techniques using AI, rule-based/ statistical/contextual analysis and DLTs).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7E5408C-9714-8325-D1E0-D3E63964E6FD}"/>
              </a:ext>
            </a:extLst>
          </p:cNvPr>
          <p:cNvSpPr txBox="1">
            <a:spLocks/>
          </p:cNvSpPr>
          <p:nvPr/>
        </p:nvSpPr>
        <p:spPr>
          <a:xfrm>
            <a:off x="9690100" y="6578918"/>
            <a:ext cx="2501900" cy="2635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7403425-B7E0-46C9-8668-1D222311AF4A}" type="slidenum">
              <a:rPr lang="fr-FR" sz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>
                <a:defRPr/>
              </a:pPr>
              <a:t>9</a:t>
            </a:fld>
            <a:endParaRPr lang="fr-FR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962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9580E2-2084-CE5F-2D88-48BE829EB2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31" t="22181" r="39306" b="12466"/>
          <a:stretch/>
        </p:blipFill>
        <p:spPr>
          <a:xfrm rot="21117705">
            <a:off x="4949181" y="1069735"/>
            <a:ext cx="3037051" cy="2586673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29F3D9-4067-C276-6E2F-22875C5C00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24" t="15243" r="17004" b="5535"/>
          <a:stretch/>
        </p:blipFill>
        <p:spPr>
          <a:xfrm rot="366770">
            <a:off x="351667" y="1313359"/>
            <a:ext cx="4128035" cy="253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678DCD-2650-B6AC-04A4-D55EAC670AA5}"/>
              </a:ext>
            </a:extLst>
          </p:cNvPr>
          <p:cNvSpPr txBox="1"/>
          <p:nvPr/>
        </p:nvSpPr>
        <p:spPr>
          <a:xfrm>
            <a:off x="1758262" y="1007037"/>
            <a:ext cx="2348373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BE" sz="2400" dirty="0" err="1">
                <a:solidFill>
                  <a:schemeClr val="bg1"/>
                </a:solidFill>
              </a:rPr>
              <a:t>Press</a:t>
            </a:r>
            <a:r>
              <a:rPr lang="fr-BE" sz="2400" dirty="0">
                <a:solidFill>
                  <a:schemeClr val="bg1"/>
                </a:solidFill>
              </a:rPr>
              <a:t> releases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A29E32-811D-0F56-42FC-18D485F18495}"/>
              </a:ext>
            </a:extLst>
          </p:cNvPr>
          <p:cNvSpPr txBox="1"/>
          <p:nvPr/>
        </p:nvSpPr>
        <p:spPr>
          <a:xfrm rot="181227">
            <a:off x="7440582" y="1960981"/>
            <a:ext cx="1450132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BE" sz="2400" dirty="0">
                <a:solidFill>
                  <a:schemeClr val="bg1"/>
                </a:solidFill>
              </a:rPr>
              <a:t>LinkedIn</a:t>
            </a:r>
            <a:endParaRPr lang="fr-BE" sz="20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6EF4FF-B54A-D8C3-FD6C-03D0D93310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154" t="9906" r="6097" b="4538"/>
          <a:stretch/>
        </p:blipFill>
        <p:spPr>
          <a:xfrm>
            <a:off x="6681277" y="3064603"/>
            <a:ext cx="4588150" cy="34636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36A98EC-298A-FE96-4C8D-3099F368A476}"/>
              </a:ext>
            </a:extLst>
          </p:cNvPr>
          <p:cNvSpPr txBox="1"/>
          <p:nvPr/>
        </p:nvSpPr>
        <p:spPr>
          <a:xfrm rot="20292143">
            <a:off x="5486945" y="4733364"/>
            <a:ext cx="2064861" cy="461665"/>
          </a:xfrm>
          <a:prstGeom prst="rect">
            <a:avLst/>
          </a:prstGeom>
          <a:solidFill>
            <a:srgbClr val="FF5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400" dirty="0" err="1">
                <a:solidFill>
                  <a:schemeClr val="bg1"/>
                </a:solidFill>
              </a:rPr>
              <a:t>Website</a:t>
            </a:r>
            <a:endParaRPr lang="fr-BE" sz="2400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9190BC1-D227-651E-6A72-B3E15E19EF0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520" t="9445" r="35938" b="32037"/>
          <a:stretch/>
        </p:blipFill>
        <p:spPr>
          <a:xfrm>
            <a:off x="1181100" y="4142541"/>
            <a:ext cx="3805675" cy="258067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9D81638-BFDB-C584-CB2C-271DFD7D84AA}"/>
              </a:ext>
            </a:extLst>
          </p:cNvPr>
          <p:cNvSpPr/>
          <p:nvPr/>
        </p:nvSpPr>
        <p:spPr>
          <a:xfrm>
            <a:off x="3817953" y="6215214"/>
            <a:ext cx="1657094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400" dirty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Twitter</a:t>
            </a:r>
            <a:endParaRPr lang="en-US" sz="3200" dirty="0">
              <a:ln/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A479324A-3803-8AA8-9809-FABB1E42B2C1}"/>
              </a:ext>
            </a:extLst>
          </p:cNvPr>
          <p:cNvSpPr txBox="1">
            <a:spLocks/>
          </p:cNvSpPr>
          <p:nvPr/>
        </p:nvSpPr>
        <p:spPr>
          <a:xfrm>
            <a:off x="2130749" y="201208"/>
            <a:ext cx="9131125" cy="508000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rgbClr val="D5DCDF"/>
                </a:solidFill>
                <a:latin typeface="Calibri" panose="020F0502020204030204" pitchFamily="34" charset="0"/>
              </a:rPr>
              <a:t>Projects are instrumental to SNS communication!</a:t>
            </a:r>
            <a:endParaRPr lang="en-IE" sz="3200" b="1" dirty="0">
              <a:solidFill>
                <a:srgbClr val="D5DCDF"/>
              </a:solidFill>
              <a:latin typeface="Calibri" panose="020F050202020403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D76AED4-AC71-8676-E12C-40A6707409D1}"/>
              </a:ext>
            </a:extLst>
          </p:cNvPr>
          <p:cNvGrpSpPr/>
          <p:nvPr/>
        </p:nvGrpSpPr>
        <p:grpSpPr>
          <a:xfrm>
            <a:off x="8155977" y="837917"/>
            <a:ext cx="3803828" cy="2268426"/>
            <a:chOff x="7148726" y="480406"/>
            <a:chExt cx="4813989" cy="246827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38CC575-082A-2374-E841-FDCC3F890970}"/>
                </a:ext>
              </a:extLst>
            </p:cNvPr>
            <p:cNvGrpSpPr/>
            <p:nvPr/>
          </p:nvGrpSpPr>
          <p:grpSpPr>
            <a:xfrm>
              <a:off x="9862396" y="522696"/>
              <a:ext cx="2100319" cy="2425987"/>
              <a:chOff x="9862396" y="522696"/>
              <a:chExt cx="2100319" cy="2425987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C264C94-0877-7514-8401-08619D97E514}"/>
                  </a:ext>
                </a:extLst>
              </p:cNvPr>
              <p:cNvSpPr/>
              <p:nvPr/>
            </p:nvSpPr>
            <p:spPr>
              <a:xfrm>
                <a:off x="9862396" y="678094"/>
                <a:ext cx="2086449" cy="2270589"/>
              </a:xfrm>
              <a:prstGeom prst="rect">
                <a:avLst/>
              </a:prstGeom>
              <a:solidFill>
                <a:srgbClr val="0356B1">
                  <a:alpha val="76000"/>
                </a:srgbClr>
              </a:solidFill>
              <a:ln>
                <a:solidFill>
                  <a:srgbClr val="9EC5F8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620070F-65CA-758A-3788-17EBBB5147A9}"/>
                  </a:ext>
                </a:extLst>
              </p:cNvPr>
              <p:cNvSpPr txBox="1"/>
              <p:nvPr/>
            </p:nvSpPr>
            <p:spPr>
              <a:xfrm>
                <a:off x="9984301" y="1811917"/>
                <a:ext cx="1758104" cy="21209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fr-BE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E04C76A-B750-FF27-61FC-6802DCAF1470}"/>
                  </a:ext>
                </a:extLst>
              </p:cNvPr>
              <p:cNvSpPr txBox="1"/>
              <p:nvPr/>
            </p:nvSpPr>
            <p:spPr>
              <a:xfrm rot="705537">
                <a:off x="10012600" y="522696"/>
                <a:ext cx="1950115" cy="1440035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BE" sz="1600" dirty="0">
                    <a:solidFill>
                      <a:schemeClr val="bg1"/>
                    </a:solidFill>
                  </a:rPr>
                  <a:t>SNS brand and </a:t>
                </a:r>
                <a:r>
                  <a:rPr lang="fr-BE" sz="1600" dirty="0" err="1">
                    <a:solidFill>
                      <a:schemeClr val="bg1"/>
                    </a:solidFill>
                  </a:rPr>
                  <a:t>Projects</a:t>
                </a:r>
                <a:r>
                  <a:rPr lang="fr-BE" sz="1600" dirty="0">
                    <a:solidFill>
                      <a:schemeClr val="bg1"/>
                    </a:solidFill>
                  </a:rPr>
                  <a:t> communication guidelines…  </a:t>
                </a:r>
                <a:r>
                  <a:rPr lang="fr-BE" sz="1400" i="1" dirty="0">
                    <a:solidFill>
                      <a:schemeClr val="bg1"/>
                    </a:solidFill>
                  </a:rPr>
                  <a:t>(to come)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EF3F484-2E73-1FB8-9270-56B3996F8384}"/>
                  </a:ext>
                </a:extLst>
              </p:cNvPr>
              <p:cNvSpPr txBox="1"/>
              <p:nvPr/>
            </p:nvSpPr>
            <p:spPr>
              <a:xfrm>
                <a:off x="9984301" y="2139929"/>
                <a:ext cx="1758104" cy="21209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fr-BE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C071C32-25B3-CEEA-79AA-E7A9930E5EFF}"/>
                  </a:ext>
                </a:extLst>
              </p:cNvPr>
              <p:cNvSpPr txBox="1"/>
              <p:nvPr/>
            </p:nvSpPr>
            <p:spPr>
              <a:xfrm>
                <a:off x="9984301" y="2492802"/>
                <a:ext cx="1758104" cy="21209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fr-BE" sz="1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A6F4A6-B74E-1CE2-2AC4-7D748F1861C6}"/>
                </a:ext>
              </a:extLst>
            </p:cNvPr>
            <p:cNvSpPr txBox="1"/>
            <p:nvPr/>
          </p:nvSpPr>
          <p:spPr>
            <a:xfrm rot="1622739">
              <a:off x="7148726" y="480406"/>
              <a:ext cx="939156" cy="677297"/>
            </a:xfrm>
            <a:prstGeom prst="rightArrow">
              <a:avLst/>
            </a:prstGeom>
            <a:solidFill>
              <a:srgbClr val="34C1D4"/>
            </a:solidFill>
          </p:spPr>
          <p:txBody>
            <a:bodyPr wrap="square" lIns="0" tIns="0" rIns="0" bIns="36000" rtlCol="0">
              <a:spAutoFit/>
            </a:bodyPr>
            <a:lstStyle/>
            <a:p>
              <a:pPr algn="ctr"/>
              <a:r>
                <a:rPr lang="fr-BE" b="1" dirty="0">
                  <a:solidFill>
                    <a:schemeClr val="bg1"/>
                  </a:solidFill>
                </a:rPr>
                <a:t>NEW</a:t>
              </a:r>
              <a:endParaRPr lang="fr-BE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F8416F8-749E-1B81-38E9-06DA7FB907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333" t="27302" r="31260" b="7699"/>
          <a:stretch/>
        </p:blipFill>
        <p:spPr>
          <a:xfrm rot="21050478">
            <a:off x="251647" y="2975453"/>
            <a:ext cx="2550526" cy="19396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6B31F3B-B887-397E-EF95-B564085412D9}"/>
              </a:ext>
            </a:extLst>
          </p:cNvPr>
          <p:cNvSpPr txBox="1"/>
          <p:nvPr/>
        </p:nvSpPr>
        <p:spPr>
          <a:xfrm rot="21033241">
            <a:off x="9083351" y="1211421"/>
            <a:ext cx="1316688" cy="461665"/>
          </a:xfrm>
          <a:prstGeom prst="rect">
            <a:avLst/>
          </a:prstGeom>
          <a:solidFill>
            <a:srgbClr val="EB9F15"/>
          </a:solidFill>
        </p:spPr>
        <p:txBody>
          <a:bodyPr wrap="square" rtlCol="0">
            <a:spAutoFit/>
          </a:bodyPr>
          <a:lstStyle/>
          <a:p>
            <a:r>
              <a:rPr lang="fr-BE" sz="2400" dirty="0">
                <a:solidFill>
                  <a:schemeClr val="bg1"/>
                </a:solidFill>
              </a:rPr>
              <a:t>YouTube</a:t>
            </a:r>
            <a:endParaRPr lang="fr-BE" sz="20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AA26C8-6E0D-A88F-083D-1DF6F17A4750}"/>
              </a:ext>
            </a:extLst>
          </p:cNvPr>
          <p:cNvSpPr txBox="1"/>
          <p:nvPr/>
        </p:nvSpPr>
        <p:spPr>
          <a:xfrm>
            <a:off x="8567294" y="4752494"/>
            <a:ext cx="6109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https://smart-networks.europa.eu/</a:t>
            </a:r>
            <a:endParaRPr lang="en-IE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D990279-8E93-F916-4D6F-C1604DF27783}"/>
              </a:ext>
            </a:extLst>
          </p:cNvPr>
          <p:cNvSpPr txBox="1">
            <a:spLocks/>
          </p:cNvSpPr>
          <p:nvPr/>
        </p:nvSpPr>
        <p:spPr>
          <a:xfrm>
            <a:off x="9690100" y="6578918"/>
            <a:ext cx="2501900" cy="2635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7403425-B7E0-46C9-8668-1D222311AF4A}" type="slidenum">
              <a:rPr lang="fr-FR" sz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>
                <a:defRPr/>
              </a:pPr>
              <a:t>10</a:t>
            </a:fld>
            <a:endParaRPr lang="fr-FR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342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  <p:bldP spid="14" grpId="0" animBg="1"/>
      <p:bldP spid="1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2828EA0-4A28-42FA-AA15-824826CCC0EC}"/>
              </a:ext>
            </a:extLst>
          </p:cNvPr>
          <p:cNvGrpSpPr/>
          <p:nvPr/>
        </p:nvGrpSpPr>
        <p:grpSpPr>
          <a:xfrm>
            <a:off x="838200" y="2755508"/>
            <a:ext cx="10515600" cy="3657196"/>
            <a:chOff x="760296" y="962417"/>
            <a:chExt cx="10515600" cy="3657196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8B55B355-E22E-464C-99FA-0736648E10DA}"/>
                </a:ext>
              </a:extLst>
            </p:cNvPr>
            <p:cNvSpPr txBox="1">
              <a:spLocks/>
            </p:cNvSpPr>
            <p:nvPr/>
          </p:nvSpPr>
          <p:spPr>
            <a:xfrm>
              <a:off x="760296" y="962417"/>
              <a:ext cx="10515600" cy="71508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BE" sz="5400" b="1" dirty="0" err="1">
                  <a:solidFill>
                    <a:srgbClr val="F2AD3C"/>
                  </a:solidFill>
                </a:rPr>
                <a:t>Thank</a:t>
              </a:r>
              <a:r>
                <a:rPr lang="fr-BE" sz="5400" b="1" dirty="0">
                  <a:solidFill>
                    <a:srgbClr val="F2AD3C"/>
                  </a:solidFill>
                </a:rPr>
                <a:t> </a:t>
              </a:r>
              <a:r>
                <a:rPr lang="fr-BE" sz="5400" b="1" dirty="0" err="1">
                  <a:solidFill>
                    <a:srgbClr val="F2AD3C"/>
                  </a:solidFill>
                </a:rPr>
                <a:t>you</a:t>
              </a:r>
              <a:r>
                <a:rPr lang="fr-BE" sz="5400" b="1" dirty="0">
                  <a:solidFill>
                    <a:srgbClr val="F2AD3C"/>
                  </a:solidFill>
                </a:rPr>
                <a:t>!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2E8D054-F023-4727-8C6C-14D8E7EA7FE5}"/>
                </a:ext>
              </a:extLst>
            </p:cNvPr>
            <p:cNvGrpSpPr/>
            <p:nvPr/>
          </p:nvGrpSpPr>
          <p:grpSpPr>
            <a:xfrm>
              <a:off x="8651274" y="3458237"/>
              <a:ext cx="2587204" cy="1161376"/>
              <a:chOff x="5735497" y="1267597"/>
              <a:chExt cx="4521585" cy="1855029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5F16E263-0BEF-4E8F-A59A-029F01FD76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4337" y="1267597"/>
                <a:ext cx="3762375" cy="1209676"/>
              </a:xfrm>
              <a:prstGeom prst="rect">
                <a:avLst/>
              </a:prstGeom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8AF3197-5413-4642-BF8C-15F2A6D73877}"/>
                  </a:ext>
                </a:extLst>
              </p:cNvPr>
              <p:cNvSpPr/>
              <p:nvPr/>
            </p:nvSpPr>
            <p:spPr>
              <a:xfrm>
                <a:off x="5735497" y="2532704"/>
                <a:ext cx="4521585" cy="5899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sz="2000" b="1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+mj-cs"/>
                  </a:rPr>
                  <a:t>@6G_SNS</a:t>
                </a:r>
                <a:endParaRPr lang="fr-BE" sz="2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41C1A63-73CF-4A7F-AE15-83DBCEFB72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4574" r="1807" b="11982"/>
            <a:stretch/>
          </p:blipFill>
          <p:spPr>
            <a:xfrm>
              <a:off x="908415" y="2411282"/>
              <a:ext cx="7196017" cy="2080709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D27CAFD-6398-4EAE-9205-C37E45A56991}"/>
                </a:ext>
              </a:extLst>
            </p:cNvPr>
            <p:cNvSpPr/>
            <p:nvPr/>
          </p:nvSpPr>
          <p:spPr>
            <a:xfrm>
              <a:off x="1052497" y="1980395"/>
              <a:ext cx="694713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BE" sz="2200" b="1" dirty="0" err="1">
                  <a:solidFill>
                    <a:srgbClr val="EF9A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Visit</a:t>
              </a:r>
              <a:r>
                <a:rPr lang="fr-BE" sz="2200" b="1" dirty="0">
                  <a:solidFill>
                    <a:srgbClr val="EF9A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 SNS JU </a:t>
              </a:r>
              <a:r>
                <a:rPr lang="fr-BE" sz="2200" b="1" dirty="0" err="1">
                  <a:solidFill>
                    <a:srgbClr val="EF9A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website</a:t>
              </a:r>
              <a:r>
                <a:rPr lang="fr-BE" sz="2200" b="1" dirty="0">
                  <a:solidFill>
                    <a:srgbClr val="EF9A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: </a:t>
              </a:r>
              <a:r>
                <a:rPr lang="fr-BE" sz="2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https://smart-networks.europa.eu/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8FAA2CE-6AF1-4BF2-B982-90A264140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1274" y="1910760"/>
              <a:ext cx="2587204" cy="1841681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EAABB98-E5D8-4AA9-A458-5A2E13E47D3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6" b="1517"/>
          <a:stretch/>
        </p:blipFill>
        <p:spPr>
          <a:xfrm>
            <a:off x="0" y="849332"/>
            <a:ext cx="12192000" cy="194153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BD7091D-5D3F-7674-40AF-80F2F4B97E9A}"/>
              </a:ext>
            </a:extLst>
          </p:cNvPr>
          <p:cNvSpPr txBox="1">
            <a:spLocks/>
          </p:cNvSpPr>
          <p:nvPr/>
        </p:nvSpPr>
        <p:spPr>
          <a:xfrm>
            <a:off x="9690100" y="6578918"/>
            <a:ext cx="2501900" cy="2635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7403425-B7E0-46C9-8668-1D222311AF4A}" type="slidenum">
              <a:rPr lang="fr-FR" sz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algn="r">
                <a:defRPr/>
              </a:pPr>
              <a:t>11</a:t>
            </a:fld>
            <a:endParaRPr lang="fr-FR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479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Blank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6GSNS colours">
      <a:dk1>
        <a:srgbClr val="D5DCDF"/>
      </a:dk1>
      <a:lt1>
        <a:srgbClr val="FDFFFF"/>
      </a:lt1>
      <a:dk2>
        <a:srgbClr val="409ED7"/>
      </a:dk2>
      <a:lt2>
        <a:srgbClr val="D5DCDF"/>
      </a:lt2>
      <a:accent1>
        <a:srgbClr val="25235E"/>
      </a:accent1>
      <a:accent2>
        <a:srgbClr val="409ED7"/>
      </a:accent2>
      <a:accent3>
        <a:srgbClr val="337BB8"/>
      </a:accent3>
      <a:accent4>
        <a:srgbClr val="409ED7"/>
      </a:accent4>
      <a:accent5>
        <a:srgbClr val="FDFFFF"/>
      </a:accent5>
      <a:accent6>
        <a:srgbClr val="5A666F"/>
      </a:accent6>
      <a:hlink>
        <a:srgbClr val="25235E"/>
      </a:hlink>
      <a:folHlink>
        <a:srgbClr val="3EA0D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G SNS JU">
  <a:themeElements>
    <a:clrScheme name="5GBlueprint">
      <a:dk1>
        <a:srgbClr val="06668C"/>
      </a:dk1>
      <a:lt1>
        <a:srgbClr val="FFFFFF"/>
      </a:lt1>
      <a:dk2>
        <a:srgbClr val="E1E1E2"/>
      </a:dk2>
      <a:lt2>
        <a:srgbClr val="FFFFFF"/>
      </a:lt2>
      <a:accent1>
        <a:srgbClr val="06668C"/>
      </a:accent1>
      <a:accent2>
        <a:srgbClr val="0CABDF"/>
      </a:accent2>
      <a:accent3>
        <a:srgbClr val="06668C"/>
      </a:accent3>
      <a:accent4>
        <a:srgbClr val="0CABDF"/>
      </a:accent4>
      <a:accent5>
        <a:srgbClr val="E1E1E2"/>
      </a:accent5>
      <a:accent6>
        <a:srgbClr val="000000"/>
      </a:accent6>
      <a:hlink>
        <a:srgbClr val="06668C"/>
      </a:hlink>
      <a:folHlink>
        <a:srgbClr val="0CABD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7873</TotalTime>
  <Words>956</Words>
  <Application>Microsoft Office PowerPoint</Application>
  <PresentationFormat>Widescreen</PresentationFormat>
  <Paragraphs>176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Arial (Headings)</vt:lpstr>
      <vt:lpstr>Calibri</vt:lpstr>
      <vt:lpstr>Calibri Light</vt:lpstr>
      <vt:lpstr>Comfortaa</vt:lpstr>
      <vt:lpstr>Open Sans</vt:lpstr>
      <vt:lpstr>Police système</vt:lpstr>
      <vt:lpstr>Wingdings</vt:lpstr>
      <vt:lpstr>ZapfDingbatsITC</vt:lpstr>
      <vt:lpstr>2_Blank slide</vt:lpstr>
      <vt:lpstr>Conception personnalisée</vt:lpstr>
      <vt:lpstr>Thème Office</vt:lpstr>
      <vt:lpstr>6G SNS JU</vt:lpstr>
      <vt:lpstr>SNS JU Phase 1 projects</vt:lpstr>
      <vt:lpstr>Societal, policy and business drivers for 6G</vt:lpstr>
      <vt:lpstr>PowerPoint Presentation</vt:lpstr>
      <vt:lpstr>WGs and Collaboration during the SNS era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MICAS Christian (CNECT)</dc:creator>
  <cp:lastModifiedBy>Uwe Herzog</cp:lastModifiedBy>
  <cp:revision>123</cp:revision>
  <dcterms:created xsi:type="dcterms:W3CDTF">2022-02-09T18:44:54Z</dcterms:created>
  <dcterms:modified xsi:type="dcterms:W3CDTF">2023-02-21T11:05:55Z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2023-01-25T14:36:49Z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74e449d2-edd0-4110-acb0-28912d24e978</vt:lpwstr>
  </property>
  <property fmtid="{D5CDD505-2E9C-101B-9397-08002B2CF9AE}" pid="8" name="MSIP_Label_6bd9ddd1-4d20-43f6-abfa-fc3c07406f94_ContentBits">
    <vt:lpwstr>0</vt:lpwstr>
  </property>
</Properties>
</file>